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Default Extension="jpeg" ContentType="image/jpeg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629" r:id="rId2"/>
    <p:sldId id="630" r:id="rId3"/>
    <p:sldId id="713" r:id="rId4"/>
    <p:sldId id="567" r:id="rId5"/>
    <p:sldId id="565" r:id="rId6"/>
    <p:sldId id="714" r:id="rId7"/>
    <p:sldId id="715" r:id="rId8"/>
    <p:sldId id="726" r:id="rId9"/>
    <p:sldId id="716" r:id="rId10"/>
    <p:sldId id="759" r:id="rId11"/>
    <p:sldId id="758" r:id="rId12"/>
    <p:sldId id="719" r:id="rId13"/>
    <p:sldId id="569" r:id="rId14"/>
    <p:sldId id="570" r:id="rId15"/>
    <p:sldId id="725" r:id="rId16"/>
    <p:sldId id="571" r:id="rId17"/>
    <p:sldId id="573" r:id="rId18"/>
    <p:sldId id="566" r:id="rId19"/>
    <p:sldId id="724" r:id="rId20"/>
    <p:sldId id="572" r:id="rId21"/>
    <p:sldId id="574" r:id="rId22"/>
    <p:sldId id="575" r:id="rId23"/>
    <p:sldId id="760" r:id="rId24"/>
    <p:sldId id="722" r:id="rId25"/>
    <p:sldId id="762" r:id="rId26"/>
    <p:sldId id="720" r:id="rId27"/>
    <p:sldId id="598" r:id="rId28"/>
    <p:sldId id="599" r:id="rId29"/>
    <p:sldId id="600" r:id="rId30"/>
    <p:sldId id="735" r:id="rId31"/>
    <p:sldId id="761" r:id="rId32"/>
    <p:sldId id="577" r:id="rId33"/>
    <p:sldId id="578" r:id="rId34"/>
    <p:sldId id="579" r:id="rId35"/>
    <p:sldId id="736" r:id="rId36"/>
    <p:sldId id="580" r:id="rId37"/>
    <p:sldId id="581" r:id="rId38"/>
    <p:sldId id="582" r:id="rId39"/>
    <p:sldId id="583" r:id="rId40"/>
    <p:sldId id="584" r:id="rId41"/>
    <p:sldId id="585" r:id="rId42"/>
    <p:sldId id="732" r:id="rId43"/>
    <p:sldId id="733" r:id="rId44"/>
    <p:sldId id="734" r:id="rId45"/>
    <p:sldId id="728" r:id="rId46"/>
    <p:sldId id="756" r:id="rId47"/>
    <p:sldId id="755" r:id="rId48"/>
    <p:sldId id="738" r:id="rId49"/>
    <p:sldId id="739" r:id="rId50"/>
    <p:sldId id="741" r:id="rId51"/>
    <p:sldId id="742" r:id="rId52"/>
    <p:sldId id="745" r:id="rId53"/>
    <p:sldId id="747" r:id="rId54"/>
    <p:sldId id="753" r:id="rId55"/>
    <p:sldId id="754" r:id="rId56"/>
    <p:sldId id="627" r:id="rId5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93238"/>
    <a:srgbClr val="C0C0C0"/>
    <a:srgbClr val="FF0000"/>
    <a:srgbClr val="B2B2B2"/>
    <a:srgbClr val="00FF00"/>
    <a:srgbClr val="FF3300"/>
    <a:srgbClr val="FF99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810" y="-96"/>
      </p:cViewPr>
      <p:guideLst>
        <p:guide orient="horz" pos="18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16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AC13CD5B-0204-4720-83B2-D048B1B90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77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3D5F2C-3B9E-43CA-9D1C-08CE86D921CA}" type="slidenum">
              <a:rPr lang="en-US"/>
              <a:pPr/>
              <a:t>10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BDD5A-8831-4CB2-9A30-74982A9601C0}" type="slidenum">
              <a:rPr lang="en-US"/>
              <a:pPr/>
              <a:t>11</a:t>
            </a:fld>
            <a:endParaRPr lang="en-US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3D5F2C-3B9E-43CA-9D1C-08CE86D921CA}" type="slidenum">
              <a:rPr lang="en-US"/>
              <a:pPr/>
              <a:t>12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542492-295D-4CC0-8083-321D73FCE36E}" type="slidenum">
              <a:rPr lang="en-US"/>
              <a:pPr/>
              <a:t>13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CAD1B0-3FDC-46BC-8D5C-F053342D8293}" type="slidenum">
              <a:rPr lang="en-US"/>
              <a:pPr/>
              <a:t>14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CAD1B0-3FDC-46BC-8D5C-F053342D8293}" type="slidenum">
              <a:rPr lang="en-US"/>
              <a:pPr/>
              <a:t>15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556EFE-2690-4A24-B8AC-2D12767D2384}" type="slidenum">
              <a:rPr lang="en-US"/>
              <a:pPr/>
              <a:t>16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15E120-565E-4E10-9D00-8CE330B6B203}" type="slidenum">
              <a:rPr lang="en-US"/>
              <a:pPr/>
              <a:t>17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5CC6F-03B9-4F83-8B2F-48890FA671C6}" type="slidenum">
              <a:rPr lang="en-US"/>
              <a:pPr/>
              <a:t>18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621"/>
            <a:fld id="{3A3F4E80-C2EA-4788-98E4-1BC1BA7EF4FB}" type="slidenum">
              <a:rPr smtClean="0"/>
              <a:pPr defTabSz="966621"/>
              <a:t>19</a:t>
            </a:fld>
            <a:endParaRPr lang="en-US" dirty="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1BD03-7D3B-4B3F-A9DA-00621910FE06}" type="slidenum">
              <a:rPr lang="en-US"/>
              <a:pPr/>
              <a:t>20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55ED89-4101-4DA7-A097-F6277469662B}" type="slidenum">
              <a:rPr lang="en-US"/>
              <a:pPr/>
              <a:t>21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23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3D689-CD45-4F21-BEA0-4C7B37C3FE38}" type="slidenum">
              <a:rPr smtClean="0"/>
              <a:pPr/>
              <a:t>27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031563-7694-4513-94A9-FDCCC197152E}" type="slidenum">
              <a:rPr smtClean="0"/>
              <a:pPr/>
              <a:t>28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A61E4D-051C-4239-814C-9B0BEAB7A21E}" type="slidenum">
              <a:rPr smtClean="0"/>
              <a:pPr/>
              <a:t>29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926410-B299-4D6C-93FA-A9F02EA55D32}" type="slidenum">
              <a:rPr lang="en-US"/>
              <a:pPr/>
              <a:t>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42F304-88D5-4065-ADD0-9899D10FF05F}" type="slidenum">
              <a:rPr lang="en-US"/>
              <a:pPr/>
              <a:t>32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25BEA-261E-4929-9E55-E69F31DB2941}" type="slidenum">
              <a:rPr lang="en-US"/>
              <a:pPr/>
              <a:t>33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111953-EEC1-4A70-8C61-168F34F45BEE}" type="slidenum">
              <a:rPr lang="en-US"/>
              <a:pPr/>
              <a:t>34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9A335-C8E2-420E-91D3-93A7AC88AD57}" type="slidenum">
              <a:rPr lang="en-US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9A335-C8E2-420E-91D3-93A7AC88AD57}" type="slidenum">
              <a:rPr lang="en-US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9A335-C8E2-420E-91D3-93A7AC88AD57}" type="slidenum">
              <a:rPr lang="en-US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9A335-C8E2-420E-91D3-93A7AC88AD57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8ADC28-6D19-4330-97CA-6DB3C836743B}" type="slidenum">
              <a:rPr lang="en-US"/>
              <a:pPr/>
              <a:t>4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9A335-C8E2-420E-91D3-93A7AC88AD57}" type="slidenum">
              <a:rPr lang="en-US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9A335-C8E2-420E-91D3-93A7AC88AD57}" type="slidenum">
              <a:rPr lang="en-US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D542CD-0B02-4688-82A4-59FEEB624140}" type="slidenum">
              <a:rPr/>
              <a:pPr/>
              <a:t>42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5DDB5B-D490-4840-A150-96AECE3C26C0}" type="slidenum">
              <a:rPr/>
              <a:pPr/>
              <a:t>45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5DDB5B-D490-4840-A150-96AECE3C26C0}" type="slidenum">
              <a:rPr/>
              <a:pPr/>
              <a:t>46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5DDB5B-D490-4840-A150-96AECE3C26C0}" type="slidenum">
              <a:rPr/>
              <a:pPr/>
              <a:t>47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621"/>
            <a:fld id="{3A3F4E80-C2EA-4788-98E4-1BC1BA7EF4FB}" type="slidenum">
              <a:rPr smtClean="0"/>
              <a:pPr defTabSz="966621"/>
              <a:t>48</a:t>
            </a:fld>
            <a:endParaRPr lang="en-US" dirty="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621"/>
            <a:fld id="{FBFC6523-5DFC-4238-AD94-9ADFF4F5CAD6}" type="slidenum">
              <a:rPr smtClean="0"/>
              <a:pPr defTabSz="966621"/>
              <a:t>51</a:t>
            </a:fld>
            <a:endParaRPr lang="en-US" dirty="0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621"/>
            <a:fld id="{AD39C6AB-9CFE-4135-BDDF-10F9FC2ECCB0}" type="slidenum">
              <a:rPr smtClean="0"/>
              <a:pPr defTabSz="966621"/>
              <a:t>52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621"/>
            <a:fld id="{52567929-29E5-4962-83D2-AE8AFE9602F9}" type="slidenum">
              <a:rPr smtClean="0"/>
              <a:pPr defTabSz="966621"/>
              <a:t>53</a:t>
            </a:fld>
            <a:endParaRPr lang="en-US" dirty="0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926410-B299-4D6C-93FA-A9F02EA55D32}" type="slidenum">
              <a:rPr lang="en-US"/>
              <a:pPr/>
              <a:t>5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621"/>
            <a:fld id="{7C2E1603-6C88-4C6C-976F-21A8B9E66453}" type="slidenum">
              <a:rPr smtClean="0"/>
              <a:pPr defTabSz="966621"/>
              <a:t>54</a:t>
            </a:fld>
            <a:endParaRPr lang="en-US" dirty="0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621"/>
            <a:fld id="{7C2E1603-6C88-4C6C-976F-21A8B9E66453}" type="slidenum">
              <a:rPr smtClean="0"/>
              <a:pPr defTabSz="966621"/>
              <a:t>55</a:t>
            </a:fld>
            <a:endParaRPr lang="en-US" dirty="0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56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3D5F2C-3B9E-43CA-9D1C-08CE86D921CA}" type="slidenum">
              <a:rPr lang="en-US"/>
              <a:pPr/>
              <a:t>6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9F3B-D01A-4B80-A8AA-042D9B801E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F0A88-CA53-4CDF-BD0E-AEFA1A4188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DBD66-EED6-42EB-94C7-BD851A0A3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B8B15-0084-42EB-8715-D2F062325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5B6AD-6D13-4D0F-BE32-D19F4AD57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7EF72-7CC2-4747-B68E-56B373F31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83AAD-AE39-479E-9858-7571DD73F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07A6F-EA16-4453-8E0C-7AA46D4B2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B9930-B101-4AC6-923D-3FCAA5E3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C32E6-3812-4755-AB7A-4D138666BF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D04B0-D64B-4FE2-A4FF-56CAA9D340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90DD0022-3B45-45DA-9188-8BBB77538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8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3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1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12" Type="http://schemas.openxmlformats.org/officeDocument/2006/relationships/image" Target="../media/image7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11" Type="http://schemas.openxmlformats.org/officeDocument/2006/relationships/image" Target="../media/image72.emf"/><Relationship Id="rId5" Type="http://schemas.openxmlformats.org/officeDocument/2006/relationships/image" Target="../media/image76.emf"/><Relationship Id="rId10" Type="http://schemas.openxmlformats.org/officeDocument/2006/relationships/image" Target="../media/image81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11" Type="http://schemas.openxmlformats.org/officeDocument/2006/relationships/image" Target="../media/image84.emf"/><Relationship Id="rId5" Type="http://schemas.openxmlformats.org/officeDocument/2006/relationships/image" Target="../media/image76.emf"/><Relationship Id="rId10" Type="http://schemas.openxmlformats.org/officeDocument/2006/relationships/image" Target="../media/image83.emf"/><Relationship Id="rId4" Type="http://schemas.openxmlformats.org/officeDocument/2006/relationships/image" Target="../media/image75.emf"/><Relationship Id="rId9" Type="http://schemas.openxmlformats.org/officeDocument/2006/relationships/image" Target="../media/image8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85.emf"/><Relationship Id="rId7" Type="http://schemas.openxmlformats.org/officeDocument/2006/relationships/image" Target="../media/image7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12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85.emf"/><Relationship Id="rId7" Type="http://schemas.openxmlformats.org/officeDocument/2006/relationships/image" Target="../media/image78.emf"/><Relationship Id="rId12" Type="http://schemas.openxmlformats.org/officeDocument/2006/relationships/image" Target="../media/image7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11" Type="http://schemas.openxmlformats.org/officeDocument/2006/relationships/image" Target="../media/image72.emf"/><Relationship Id="rId5" Type="http://schemas.openxmlformats.org/officeDocument/2006/relationships/image" Target="../media/image87.emf"/><Relationship Id="rId10" Type="http://schemas.openxmlformats.org/officeDocument/2006/relationships/image" Target="../media/image89.emf"/><Relationship Id="rId4" Type="http://schemas.openxmlformats.org/officeDocument/2006/relationships/image" Target="../media/image86.emf"/><Relationship Id="rId9" Type="http://schemas.openxmlformats.org/officeDocument/2006/relationships/image" Target="../media/image8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85.emf"/><Relationship Id="rId7" Type="http://schemas.openxmlformats.org/officeDocument/2006/relationships/image" Target="../media/image78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11" Type="http://schemas.openxmlformats.org/officeDocument/2006/relationships/image" Target="../media/image92.emf"/><Relationship Id="rId5" Type="http://schemas.openxmlformats.org/officeDocument/2006/relationships/image" Target="../media/image87.emf"/><Relationship Id="rId10" Type="http://schemas.openxmlformats.org/officeDocument/2006/relationships/image" Target="../media/image91.emf"/><Relationship Id="rId4" Type="http://schemas.openxmlformats.org/officeDocument/2006/relationships/image" Target="../media/image86.emf"/><Relationship Id="rId9" Type="http://schemas.openxmlformats.org/officeDocument/2006/relationships/image" Target="../media/image9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34.bin"/><Relationship Id="rId4" Type="http://schemas.openxmlformats.org/officeDocument/2006/relationships/oleObject" Target="../embeddings/oleObject3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7" Type="http://schemas.openxmlformats.org/officeDocument/2006/relationships/image" Target="../media/image11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28409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" name="TextBox 103"/>
          <p:cNvSpPr txBox="1"/>
          <p:nvPr/>
        </p:nvSpPr>
        <p:spPr>
          <a:xfrm>
            <a:off x="2205438" y="2134850"/>
            <a:ext cx="685053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Proteomics Informatics Workshop</a:t>
            </a: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III: Protein </a:t>
            </a:r>
            <a:r>
              <a:rPr lang="en-US" sz="2000" b="1" dirty="0" err="1" smtClean="0">
                <a:solidFill>
                  <a:srgbClr val="FFFF00"/>
                </a:solidFill>
              </a:rPr>
              <a:t>Quantitation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David </a:t>
            </a:r>
            <a:r>
              <a:rPr lang="en-US" sz="1600" dirty="0" err="1" smtClean="0">
                <a:solidFill>
                  <a:schemeClr val="bg1"/>
                </a:solidFill>
              </a:rPr>
              <a:t>Fenyö</a:t>
            </a:r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February 25, 2011</a:t>
            </a: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0" y="4495800"/>
            <a:ext cx="39773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Metabolic labeling – SILAC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Chemical labeling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Label-free </a:t>
            </a:r>
            <a:r>
              <a:rPr lang="en-US" sz="1600" b="1" dirty="0" err="1" smtClean="0">
                <a:solidFill>
                  <a:srgbClr val="FFFF00"/>
                </a:solidFill>
              </a:rPr>
              <a:t>quantitation</a:t>
            </a:r>
            <a:endParaRPr lang="en-US" sz="1600" b="1" dirty="0" smtClean="0">
              <a:solidFill>
                <a:srgbClr val="FFFF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Spectrum counting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dirty="0" err="1" smtClean="0">
                <a:solidFill>
                  <a:srgbClr val="FFFF00"/>
                </a:solidFill>
              </a:rPr>
              <a:t>Stoichiometry</a:t>
            </a:r>
            <a:endParaRPr lang="en-US" sz="1600" b="1" dirty="0" smtClean="0">
              <a:solidFill>
                <a:srgbClr val="FFFF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Protein processing and degradation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 Biomarker discovery and verification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/>
          <a:srcRect l="20121" t="27555" r="15351" b="9989"/>
          <a:stretch>
            <a:fillRect/>
          </a:stretch>
        </p:blipFill>
        <p:spPr bwMode="auto">
          <a:xfrm>
            <a:off x="228600" y="533400"/>
            <a:ext cx="8610600" cy="6295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ectangle 39"/>
          <p:cNvSpPr/>
          <p:nvPr/>
        </p:nvSpPr>
        <p:spPr>
          <a:xfrm>
            <a:off x="0" y="3048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865915" y="520337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7123800" y="6553200"/>
            <a:ext cx="224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smtClean="0"/>
              <a:t>Tackett et al. JPR 2005</a:t>
            </a:r>
            <a:endParaRPr lang="en-US" sz="1400" b="1" dirty="0"/>
          </a:p>
        </p:txBody>
      </p:sp>
      <p:sp>
        <p:nvSpPr>
          <p:cNvPr id="32780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6975475" algn="l"/>
              </a:tabLst>
            </a:pPr>
            <a:r>
              <a:rPr lang="en-US" sz="2800" b="1" dirty="0" smtClean="0">
                <a:latin typeface="Comic Sans MS" pitchFamily="66" charset="0"/>
              </a:rPr>
              <a:t>Protein Complexes – specific/non-specific binding</a:t>
            </a:r>
            <a:endParaRPr lang="en-US" sz="2800" b="1" dirty="0">
              <a:latin typeface="Comic Sans MS" pitchFamily="66" charset="0"/>
            </a:endParaRPr>
          </a:p>
          <a:p>
            <a:pPr algn="ctr"/>
            <a:endParaRPr lang="en-US" sz="3200" b="1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429000" y="685800"/>
            <a:ext cx="1905000" cy="1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4451"/>
            <a:ext cx="7926388" cy="488950"/>
          </a:xfrm>
          <a:noFill/>
          <a:ln/>
        </p:spPr>
        <p:txBody>
          <a:bodyPr lIns="0" tIns="0" rIns="0" bIns="0"/>
          <a:lstStyle/>
          <a:p>
            <a:r>
              <a:rPr lang="en-US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Protein Turnover</a:t>
            </a:r>
          </a:p>
        </p:txBody>
      </p:sp>
      <p:sp>
        <p:nvSpPr>
          <p:cNvPr id="476163" name="Rectangle 3"/>
          <p:cNvSpPr>
            <a:spLocks noChangeArrowheads="1"/>
          </p:cNvSpPr>
          <p:nvPr/>
        </p:nvSpPr>
        <p:spPr bwMode="auto">
          <a:xfrm>
            <a:off x="190500" y="4191000"/>
            <a:ext cx="89535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bIns="0"/>
          <a:lstStyle/>
          <a:p>
            <a:pPr eaLnBrk="0" hangingPunct="0">
              <a:spcBef>
                <a:spcPct val="30000"/>
              </a:spcBef>
              <a:spcAft>
                <a:spcPct val="20000"/>
              </a:spcAft>
            </a:pPr>
            <a:r>
              <a:rPr lang="en-US" sz="2000" dirty="0" smtClean="0"/>
              <a:t>K</a:t>
            </a:r>
            <a:r>
              <a:rPr lang="en-US" sz="2000" baseline="-25000" dirty="0" smtClean="0"/>
              <a:t>C</a:t>
            </a:r>
            <a:r>
              <a:rPr lang="en-US" sz="2000" dirty="0" smtClean="0"/>
              <a:t>=log(2</a:t>
            </a:r>
            <a:r>
              <a:rPr lang="en-US" sz="2000" dirty="0"/>
              <a:t>)/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C</a:t>
            </a:r>
            <a:r>
              <a:rPr lang="en-US" sz="2000" dirty="0" smtClean="0"/>
              <a:t>,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C</a:t>
            </a:r>
            <a:r>
              <a:rPr lang="en-US" sz="2000" dirty="0" smtClean="0"/>
              <a:t> </a:t>
            </a:r>
            <a:r>
              <a:rPr lang="en-US" sz="2000" dirty="0"/>
              <a:t>is the average time it takes for cells to go through the cell cycle, and K</a:t>
            </a:r>
            <a:r>
              <a:rPr lang="en-US" sz="2000" baseline="-25000" dirty="0"/>
              <a:t>T</a:t>
            </a:r>
            <a:r>
              <a:rPr lang="en-US" sz="2000" dirty="0"/>
              <a:t>=log(2)/</a:t>
            </a:r>
            <a:r>
              <a:rPr lang="en-US" sz="2000" dirty="0" err="1"/>
              <a:t>t</a:t>
            </a:r>
            <a:r>
              <a:rPr lang="en-US" sz="2000" baseline="-25000" dirty="0" err="1"/>
              <a:t>T</a:t>
            </a:r>
            <a:r>
              <a:rPr lang="en-US" sz="2000" dirty="0"/>
              <a:t>, </a:t>
            </a:r>
            <a:r>
              <a:rPr lang="en-US" sz="2000" dirty="0" err="1"/>
              <a:t>t</a:t>
            </a:r>
            <a:r>
              <a:rPr lang="en-US" sz="2000" baseline="-25000" dirty="0" err="1"/>
              <a:t>T</a:t>
            </a:r>
            <a:r>
              <a:rPr lang="en-US" sz="2000" dirty="0"/>
              <a:t> is the time it takes for half the proteins to turn over. </a:t>
            </a:r>
            <a:endParaRPr lang="en-US" sz="2000" dirty="0">
              <a:solidFill>
                <a:srgbClr val="000000"/>
              </a:solidFill>
            </a:endParaRPr>
          </a:p>
          <a:p>
            <a:pPr eaLnBrk="0" hangingPunct="0">
              <a:spcBef>
                <a:spcPct val="30000"/>
              </a:spcBef>
              <a:spcAft>
                <a:spcPct val="20000"/>
              </a:spcAf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76164" name="Line 4"/>
          <p:cNvSpPr>
            <a:spLocks noChangeShapeType="1"/>
          </p:cNvSpPr>
          <p:nvPr/>
        </p:nvSpPr>
        <p:spPr bwMode="auto">
          <a:xfrm>
            <a:off x="228600" y="533400"/>
            <a:ext cx="86106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33450" y="1343025"/>
            <a:ext cx="285750" cy="35718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6200" y="985838"/>
            <a:ext cx="1643063" cy="10715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52600" y="1522412"/>
            <a:ext cx="1676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1371600" y="600670"/>
            <a:ext cx="2362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Move heavy </a:t>
            </a:r>
          </a:p>
          <a:p>
            <a:pPr algn="ctr"/>
            <a:r>
              <a:rPr lang="en-US" dirty="0" smtClean="0"/>
              <a:t>labeled cells to </a:t>
            </a:r>
          </a:p>
          <a:p>
            <a:pPr algn="ctr"/>
            <a:r>
              <a:rPr lang="en-US" dirty="0" smtClean="0"/>
              <a:t>light medium </a:t>
            </a:r>
          </a:p>
        </p:txBody>
      </p:sp>
      <p:sp>
        <p:nvSpPr>
          <p:cNvPr id="14" name="TextBox 30"/>
          <p:cNvSpPr txBox="1">
            <a:spLocks noChangeArrowheads="1"/>
          </p:cNvSpPr>
          <p:nvPr/>
        </p:nvSpPr>
        <p:spPr bwMode="auto">
          <a:xfrm>
            <a:off x="0" y="528638"/>
            <a:ext cx="1093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Heavy</a:t>
            </a:r>
          </a:p>
        </p:txBody>
      </p:sp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0854828"/>
              </p:ext>
            </p:extLst>
          </p:nvPr>
        </p:nvGraphicFramePr>
        <p:xfrm>
          <a:off x="101600" y="2576513"/>
          <a:ext cx="4522788" cy="1614487"/>
        </p:xfrm>
        <a:graphic>
          <a:graphicData uri="http://schemas.openxmlformats.org/presentationml/2006/ole">
            <p:oleObj spid="_x0000_s209935" name="Equation" r:id="rId4" imgW="2247900" imgH="787400" progId="Equation.3">
              <p:embed/>
            </p:oleObj>
          </a:graphicData>
        </a:graphic>
      </p:graphicFrame>
      <p:sp>
        <p:nvSpPr>
          <p:cNvPr id="17" name="Oval 16"/>
          <p:cNvSpPr/>
          <p:nvPr/>
        </p:nvSpPr>
        <p:spPr>
          <a:xfrm>
            <a:off x="4395787" y="1266825"/>
            <a:ext cx="285750" cy="35718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38537" y="909638"/>
            <a:ext cx="1643063" cy="10715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34000" y="1524000"/>
            <a:ext cx="1676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977187" y="1271587"/>
            <a:ext cx="285750" cy="3571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119937" y="914400"/>
            <a:ext cx="1643063" cy="10715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30"/>
          <p:cNvSpPr txBox="1">
            <a:spLocks noChangeArrowheads="1"/>
          </p:cNvSpPr>
          <p:nvPr/>
        </p:nvSpPr>
        <p:spPr bwMode="auto">
          <a:xfrm>
            <a:off x="8132929" y="528935"/>
            <a:ext cx="9348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Light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24" name="TextBox 5"/>
          <p:cNvSpPr txBox="1">
            <a:spLocks noChangeArrowheads="1"/>
          </p:cNvSpPr>
          <p:nvPr/>
        </p:nvSpPr>
        <p:spPr bwMode="auto">
          <a:xfrm>
            <a:off x="5105400" y="609600"/>
            <a:ext cx="2362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Newly produced </a:t>
            </a:r>
          </a:p>
          <a:p>
            <a:pPr algn="ctr"/>
            <a:r>
              <a:rPr lang="en-US" dirty="0" smtClean="0"/>
              <a:t>proteins will have</a:t>
            </a:r>
          </a:p>
          <a:p>
            <a:pPr algn="ctr"/>
            <a:r>
              <a:rPr lang="en-US" dirty="0" smtClean="0"/>
              <a:t>light label</a:t>
            </a:r>
          </a:p>
        </p:txBody>
      </p:sp>
      <p:graphicFrame>
        <p:nvGraphicFramePr>
          <p:cNvPr id="209924" name="Object 4"/>
          <p:cNvGraphicFramePr>
            <a:graphicFrameLocks noChangeAspect="1"/>
          </p:cNvGraphicFramePr>
          <p:nvPr/>
        </p:nvGraphicFramePr>
        <p:xfrm>
          <a:off x="4800600" y="3209925"/>
          <a:ext cx="4265613" cy="676275"/>
        </p:xfrm>
        <a:graphic>
          <a:graphicData uri="http://schemas.openxmlformats.org/presentationml/2006/ole">
            <p:oleObj spid="_x0000_s209936" name="Equation" r:id="rId5" imgW="2120900" imgH="330200" progId="Equation.3">
              <p:embed/>
            </p:oleObj>
          </a:graphicData>
        </a:graphic>
      </p:graphicFrame>
      <p:graphicFrame>
        <p:nvGraphicFramePr>
          <p:cNvPr id="209925" name="Object 5"/>
          <p:cNvGraphicFramePr>
            <a:graphicFrameLocks noChangeAspect="1"/>
          </p:cNvGraphicFramePr>
          <p:nvPr/>
        </p:nvGraphicFramePr>
        <p:xfrm>
          <a:off x="1676400" y="5129213"/>
          <a:ext cx="5797550" cy="1195387"/>
        </p:xfrm>
        <a:graphic>
          <a:graphicData uri="http://schemas.openxmlformats.org/presentationml/2006/ole">
            <p:oleObj spid="_x0000_s209937" name="Equation" r:id="rId6" imgW="2882900" imgH="584200" progId="Equation.3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 cstate="print"/>
          <a:srcRect l="14197" t="19731" r="11728" b="7623"/>
          <a:stretch>
            <a:fillRect/>
          </a:stretch>
        </p:blipFill>
        <p:spPr bwMode="auto">
          <a:xfrm>
            <a:off x="2362200" y="520500"/>
            <a:ext cx="457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80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Super-SILAC</a:t>
            </a:r>
            <a:endParaRPr lang="en-US" sz="2800" b="1" dirty="0">
              <a:latin typeface="Comic Sans MS" pitchFamily="66" charset="0"/>
            </a:endParaRPr>
          </a:p>
          <a:p>
            <a:pPr algn="ctr"/>
            <a:endParaRPr lang="en-US" sz="3200" b="1" dirty="0"/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553200" y="6581001"/>
            <a:ext cx="259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Geiger et al., Nature Methods 2010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897304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138488" y="5715000"/>
            <a:ext cx="1336675" cy="1073150"/>
            <a:chOff x="3786182" y="5715016"/>
            <a:chExt cx="1336174" cy="1073134"/>
          </a:xfrm>
        </p:grpSpPr>
        <p:cxnSp>
          <p:nvCxnSpPr>
            <p:cNvPr id="38" name="Straight Connector 37"/>
            <p:cNvCxnSpPr/>
            <p:nvPr/>
          </p:nvCxnSpPr>
          <p:spPr bwMode="auto">
            <a:xfrm rot="5400000">
              <a:off x="4263678" y="6335720"/>
              <a:ext cx="900100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rot="5400000">
              <a:off x="4613665" y="6542886"/>
              <a:ext cx="48576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 bwMode="auto">
            <a:xfrm rot="5400000">
              <a:off x="4863642" y="6635753"/>
              <a:ext cx="27145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18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43111" y="5715016"/>
              <a:ext cx="428464" cy="1071547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786182" y="5715016"/>
              <a:ext cx="428464" cy="107154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4036082" y="6679408"/>
              <a:ext cx="21430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24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33795" name="TextBox 5"/>
          <p:cNvSpPr txBox="1">
            <a:spLocks noChangeArrowheads="1"/>
          </p:cNvSpPr>
          <p:nvPr/>
        </p:nvSpPr>
        <p:spPr bwMode="auto">
          <a:xfrm>
            <a:off x="27098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3796" name="TextBox 6"/>
          <p:cNvSpPr txBox="1">
            <a:spLocks noChangeArrowheads="1"/>
          </p:cNvSpPr>
          <p:nvPr/>
        </p:nvSpPr>
        <p:spPr bwMode="auto">
          <a:xfrm>
            <a:off x="30289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32797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7813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rot="5400000">
            <a:off x="3656013" y="35877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36544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36544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700000">
            <a:off x="3321050" y="27384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900000" flipH="1">
            <a:off x="3987800" y="27384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4" name="TextBox 29"/>
          <p:cNvSpPr txBox="1">
            <a:spLocks noChangeArrowheads="1"/>
          </p:cNvSpPr>
          <p:nvPr/>
        </p:nvSpPr>
        <p:spPr bwMode="auto">
          <a:xfrm>
            <a:off x="2424113" y="2324100"/>
            <a:ext cx="9350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33805" name="TextBox 30"/>
          <p:cNvSpPr txBox="1">
            <a:spLocks noChangeArrowheads="1"/>
          </p:cNvSpPr>
          <p:nvPr/>
        </p:nvSpPr>
        <p:spPr bwMode="auto">
          <a:xfrm>
            <a:off x="4445000" y="2357438"/>
            <a:ext cx="1093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Heavy</a:t>
            </a:r>
          </a:p>
        </p:txBody>
      </p:sp>
      <p:sp>
        <p:nvSpPr>
          <p:cNvPr id="33806" name="TextBox 37"/>
          <p:cNvSpPr txBox="1">
            <a:spLocks noChangeArrowheads="1"/>
          </p:cNvSpPr>
          <p:nvPr/>
        </p:nvSpPr>
        <p:spPr bwMode="auto">
          <a:xfrm>
            <a:off x="33528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42259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8" name="Text Box 10"/>
          <p:cNvSpPr txBox="1">
            <a:spLocks noChangeArrowheads="1"/>
          </p:cNvSpPr>
          <p:nvPr/>
        </p:nvSpPr>
        <p:spPr bwMode="auto">
          <a:xfrm>
            <a:off x="1794505" y="0"/>
            <a:ext cx="55819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Protein Labeling</a:t>
            </a:r>
          </a:p>
        </p:txBody>
      </p:sp>
      <p:sp>
        <p:nvSpPr>
          <p:cNvPr id="33809" name="TextBox 7"/>
          <p:cNvSpPr txBox="1">
            <a:spLocks noChangeArrowheads="1"/>
          </p:cNvSpPr>
          <p:nvPr/>
        </p:nvSpPr>
        <p:spPr bwMode="auto">
          <a:xfrm>
            <a:off x="44926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5400000">
            <a:off x="30829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813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2098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21017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5292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11787" y="6581001"/>
            <a:ext cx="2932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dirty="0" smtClean="0"/>
              <a:t>Gygi et al. Nature Biotech 17 (1999) 994</a:t>
            </a:r>
            <a:endParaRPr lang="da-DK" sz="1200" dirty="0"/>
          </a:p>
        </p:txBody>
      </p:sp>
      <p:sp>
        <p:nvSpPr>
          <p:cNvPr id="53" name="TextBox 5"/>
          <p:cNvSpPr txBox="1">
            <a:spLocks noChangeArrowheads="1"/>
          </p:cNvSpPr>
          <p:nvPr/>
        </p:nvSpPr>
        <p:spPr bwMode="auto">
          <a:xfrm>
            <a:off x="5756275" y="1600200"/>
            <a:ext cx="3429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Assumption: All losses after mixing are identical for the heavy and light isotopes and </a:t>
            </a:r>
          </a:p>
        </p:txBody>
      </p:sp>
      <p:graphicFrame>
        <p:nvGraphicFramePr>
          <p:cNvPr id="5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25248758"/>
              </p:ext>
            </p:extLst>
          </p:nvPr>
        </p:nvGraphicFramePr>
        <p:xfrm>
          <a:off x="5910262" y="3644682"/>
          <a:ext cx="3005138" cy="814388"/>
        </p:xfrm>
        <a:graphic>
          <a:graphicData uri="http://schemas.openxmlformats.org/presentationml/2006/ole">
            <p:oleObj spid="_x0000_s123909" name="Equation" r:id="rId4" imgW="1574800" imgH="368300" progId="Equation.3">
              <p:embed/>
            </p:oleObj>
          </a:graphicData>
        </a:graphic>
      </p:graphicFrame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4495800"/>
            <a:ext cx="2828925" cy="1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290888" y="5715000"/>
            <a:ext cx="1336675" cy="1073150"/>
            <a:chOff x="3786182" y="5715016"/>
            <a:chExt cx="1336174" cy="1073134"/>
          </a:xfrm>
        </p:grpSpPr>
        <p:cxnSp>
          <p:nvCxnSpPr>
            <p:cNvPr id="35" name="Straight Connector 34"/>
            <p:cNvCxnSpPr/>
            <p:nvPr/>
          </p:nvCxnSpPr>
          <p:spPr bwMode="auto">
            <a:xfrm rot="5400000">
              <a:off x="4263678" y="6335720"/>
              <a:ext cx="900100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 bwMode="auto">
            <a:xfrm rot="5400000">
              <a:off x="4613665" y="6542886"/>
              <a:ext cx="48576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 bwMode="auto">
            <a:xfrm rot="5400000">
              <a:off x="4863642" y="6635753"/>
              <a:ext cx="27145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1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43111" y="5715016"/>
              <a:ext cx="428464" cy="1071547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786182" y="5715016"/>
              <a:ext cx="428464" cy="107154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4036082" y="6679408"/>
              <a:ext cx="21430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7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28622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4820" name="TextBox 6"/>
          <p:cNvSpPr txBox="1">
            <a:spLocks noChangeArrowheads="1"/>
          </p:cNvSpPr>
          <p:nvPr/>
        </p:nvSpPr>
        <p:spPr bwMode="auto">
          <a:xfrm>
            <a:off x="31813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4821" name="TextBox 7"/>
          <p:cNvSpPr txBox="1">
            <a:spLocks noChangeArrowheads="1"/>
          </p:cNvSpPr>
          <p:nvPr/>
        </p:nvSpPr>
        <p:spPr bwMode="auto">
          <a:xfrm>
            <a:off x="34321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9337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38068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4" name="TextBox 37"/>
          <p:cNvSpPr txBox="1">
            <a:spLocks noChangeArrowheads="1"/>
          </p:cNvSpPr>
          <p:nvPr/>
        </p:nvSpPr>
        <p:spPr bwMode="auto">
          <a:xfrm>
            <a:off x="35052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5400000">
            <a:off x="32353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7" name="TextBox 7"/>
          <p:cNvSpPr txBox="1">
            <a:spLocks noChangeArrowheads="1"/>
          </p:cNvSpPr>
          <p:nvPr/>
        </p:nvSpPr>
        <p:spPr bwMode="auto">
          <a:xfrm>
            <a:off x="46450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10800000" flipV="1">
            <a:off x="4219246" y="1828799"/>
            <a:ext cx="1190955" cy="10667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2700000">
            <a:off x="3473450" y="2704769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0" name="TextBox 29"/>
          <p:cNvSpPr txBox="1">
            <a:spLocks noChangeArrowheads="1"/>
          </p:cNvSpPr>
          <p:nvPr/>
        </p:nvSpPr>
        <p:spPr bwMode="auto">
          <a:xfrm>
            <a:off x="2647950" y="2361869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Light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rot="5400000">
            <a:off x="38068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3" name="TextBox 6"/>
          <p:cNvSpPr txBox="1">
            <a:spLocks noChangeArrowheads="1"/>
          </p:cNvSpPr>
          <p:nvPr/>
        </p:nvSpPr>
        <p:spPr bwMode="auto">
          <a:xfrm>
            <a:off x="4362348" y="997803"/>
            <a:ext cx="26148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Recombinant</a:t>
            </a:r>
            <a:endParaRPr lang="en-US" sz="24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Proteins (Heavy)</a:t>
            </a:r>
          </a:p>
        </p:txBody>
      </p:sp>
      <p:sp>
        <p:nvSpPr>
          <p:cNvPr id="34835" name="Text Box 10"/>
          <p:cNvSpPr txBox="1">
            <a:spLocks noChangeArrowheads="1"/>
          </p:cNvSpPr>
          <p:nvPr/>
        </p:nvSpPr>
        <p:spPr bwMode="auto">
          <a:xfrm>
            <a:off x="1693972" y="0"/>
            <a:ext cx="56893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Labeled </a:t>
            </a:r>
            <a:r>
              <a:rPr lang="en-US" sz="2800" b="1" dirty="0" smtClean="0">
                <a:latin typeface="Comic Sans MS" pitchFamily="66" charset="0"/>
              </a:rPr>
              <a:t>Proteins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29337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3622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5943600" y="2057400"/>
            <a:ext cx="3429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Assumption: All losses after mixing are identical for the heavy and light isotopes and </a:t>
            </a:r>
          </a:p>
        </p:txBody>
      </p:sp>
      <p:graphicFrame>
        <p:nvGraphicFramePr>
          <p:cNvPr id="5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25248758"/>
              </p:ext>
            </p:extLst>
          </p:nvPr>
        </p:nvGraphicFramePr>
        <p:xfrm>
          <a:off x="6240463" y="4102100"/>
          <a:ext cx="2327275" cy="814388"/>
        </p:xfrm>
        <a:graphic>
          <a:graphicData uri="http://schemas.openxmlformats.org/presentationml/2006/ole">
            <p:oleObj spid="_x0000_s121861" name="Equation" r:id="rId4" imgW="1219200" imgH="368300" progId="Equation.3">
              <p:embed/>
            </p:oleObj>
          </a:graphicData>
        </a:graphic>
      </p:graphicFrame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4953000"/>
            <a:ext cx="2819465" cy="170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2" name="Straight Arrow Connector 51"/>
          <p:cNvCxnSpPr/>
          <p:nvPr/>
        </p:nvCxnSpPr>
        <p:spPr>
          <a:xfrm rot="5400000">
            <a:off x="3820211" y="3540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786188" y="5715000"/>
            <a:ext cx="1336675" cy="1073150"/>
            <a:chOff x="3786182" y="5715016"/>
            <a:chExt cx="1336174" cy="1073134"/>
          </a:xfrm>
        </p:grpSpPr>
        <p:cxnSp>
          <p:nvCxnSpPr>
            <p:cNvPr id="35" name="Straight Connector 34"/>
            <p:cNvCxnSpPr/>
            <p:nvPr/>
          </p:nvCxnSpPr>
          <p:spPr bwMode="auto">
            <a:xfrm rot="5400000">
              <a:off x="4263678" y="6335720"/>
              <a:ext cx="900100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 bwMode="auto">
            <a:xfrm rot="5400000">
              <a:off x="4613665" y="6542886"/>
              <a:ext cx="48576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 bwMode="auto">
            <a:xfrm rot="5400000">
              <a:off x="4863642" y="6635753"/>
              <a:ext cx="27145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1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43111" y="5715016"/>
              <a:ext cx="428464" cy="1071547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786182" y="5715016"/>
              <a:ext cx="428464" cy="107154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4036082" y="6679408"/>
              <a:ext cx="21430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7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33575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4820" name="TextBox 6"/>
          <p:cNvSpPr txBox="1">
            <a:spLocks noChangeArrowheads="1"/>
          </p:cNvSpPr>
          <p:nvPr/>
        </p:nvSpPr>
        <p:spPr bwMode="auto">
          <a:xfrm>
            <a:off x="36766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4821" name="TextBox 7"/>
          <p:cNvSpPr txBox="1">
            <a:spLocks noChangeArrowheads="1"/>
          </p:cNvSpPr>
          <p:nvPr/>
        </p:nvSpPr>
        <p:spPr bwMode="auto">
          <a:xfrm>
            <a:off x="39274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4290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43021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4" name="TextBox 37"/>
          <p:cNvSpPr txBox="1">
            <a:spLocks noChangeArrowheads="1"/>
          </p:cNvSpPr>
          <p:nvPr/>
        </p:nvSpPr>
        <p:spPr bwMode="auto">
          <a:xfrm>
            <a:off x="40005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5400000">
            <a:off x="37306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5214938" y="3357563"/>
            <a:ext cx="7143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7" name="TextBox 7"/>
          <p:cNvSpPr txBox="1">
            <a:spLocks noChangeArrowheads="1"/>
          </p:cNvSpPr>
          <p:nvPr/>
        </p:nvSpPr>
        <p:spPr bwMode="auto">
          <a:xfrm>
            <a:off x="51403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18900000" flipH="1">
            <a:off x="4635500" y="35242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2700000">
            <a:off x="3968750" y="35242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0" name="TextBox 29"/>
          <p:cNvSpPr txBox="1">
            <a:spLocks noChangeArrowheads="1"/>
          </p:cNvSpPr>
          <p:nvPr/>
        </p:nvSpPr>
        <p:spPr bwMode="auto">
          <a:xfrm>
            <a:off x="3143250" y="318135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rot="5400000">
            <a:off x="43021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37306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3" name="TextBox 6"/>
          <p:cNvSpPr txBox="1">
            <a:spLocks noChangeArrowheads="1"/>
          </p:cNvSpPr>
          <p:nvPr/>
        </p:nvSpPr>
        <p:spPr bwMode="auto">
          <a:xfrm>
            <a:off x="4857750" y="657225"/>
            <a:ext cx="26146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Recombinant</a:t>
            </a:r>
          </a:p>
          <a:p>
            <a:pPr algn="ctr"/>
            <a:r>
              <a:rPr lang="en-US" sz="2400" b="1">
                <a:solidFill>
                  <a:srgbClr val="C00000"/>
                </a:solidFill>
              </a:rPr>
              <a:t>Chimeric</a:t>
            </a:r>
          </a:p>
          <a:p>
            <a:pPr algn="ctr"/>
            <a:r>
              <a:rPr lang="en-US" sz="2400" b="1">
                <a:solidFill>
                  <a:srgbClr val="C00000"/>
                </a:solidFill>
              </a:rPr>
              <a:t>Proteins (Heavy)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5400000">
            <a:off x="5230813" y="2555875"/>
            <a:ext cx="1397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5" name="Text Box 10"/>
          <p:cNvSpPr txBox="1">
            <a:spLocks noChangeArrowheads="1"/>
          </p:cNvSpPr>
          <p:nvPr/>
        </p:nvSpPr>
        <p:spPr bwMode="auto">
          <a:xfrm>
            <a:off x="882052" y="0"/>
            <a:ext cx="73132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Labeled </a:t>
            </a:r>
            <a:r>
              <a:rPr lang="en-US" sz="2800" b="1" dirty="0" err="1">
                <a:latin typeface="Comic Sans MS" pitchFamily="66" charset="0"/>
              </a:rPr>
              <a:t>Chimeric</a:t>
            </a:r>
            <a:r>
              <a:rPr lang="en-US" sz="2800" b="1" dirty="0">
                <a:latin typeface="Comic Sans MS" pitchFamily="66" charset="0"/>
              </a:rPr>
              <a:t> Proteins</a:t>
            </a:r>
          </a:p>
        </p:txBody>
      </p:sp>
      <p:sp>
        <p:nvSpPr>
          <p:cNvPr id="49" name="Oval 48"/>
          <p:cNvSpPr/>
          <p:nvPr/>
        </p:nvSpPr>
        <p:spPr>
          <a:xfrm>
            <a:off x="34290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8575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096000" y="6396335"/>
            <a:ext cx="312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 smtClean="0"/>
              <a:t>Beynon et al. Nature Methods 2 (2005) 587</a:t>
            </a:r>
          </a:p>
          <a:p>
            <a:r>
              <a:rPr lang="da-DK" sz="1200" dirty="0" smtClean="0"/>
              <a:t>Anderson &amp; Hunter MCP 5 (2006) 573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xmlns="" val="36861143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2605088" y="5715000"/>
            <a:ext cx="1336675" cy="1073150"/>
            <a:chOff x="3786182" y="5715016"/>
            <a:chExt cx="1336174" cy="1073134"/>
          </a:xfrm>
        </p:grpSpPr>
        <p:cxnSp>
          <p:nvCxnSpPr>
            <p:cNvPr id="36" name="Straight Connector 35"/>
            <p:cNvCxnSpPr/>
            <p:nvPr/>
          </p:nvCxnSpPr>
          <p:spPr bwMode="auto">
            <a:xfrm rot="5400000">
              <a:off x="4263678" y="6335720"/>
              <a:ext cx="900100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 bwMode="auto">
            <a:xfrm rot="5400000">
              <a:off x="4613665" y="6542886"/>
              <a:ext cx="48576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4863642" y="6635753"/>
              <a:ext cx="27145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68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643111" y="5715016"/>
              <a:ext cx="428464" cy="1071547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786182" y="5715016"/>
              <a:ext cx="428464" cy="107154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4036082" y="6679408"/>
              <a:ext cx="21430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74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35843" name="TextBox 5"/>
          <p:cNvSpPr txBox="1">
            <a:spLocks noChangeArrowheads="1"/>
          </p:cNvSpPr>
          <p:nvPr/>
        </p:nvSpPr>
        <p:spPr bwMode="auto">
          <a:xfrm>
            <a:off x="21764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5844" name="TextBox 6"/>
          <p:cNvSpPr txBox="1">
            <a:spLocks noChangeArrowheads="1"/>
          </p:cNvSpPr>
          <p:nvPr/>
        </p:nvSpPr>
        <p:spPr bwMode="auto">
          <a:xfrm>
            <a:off x="24955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5845" name="TextBox 7"/>
          <p:cNvSpPr txBox="1">
            <a:spLocks noChangeArrowheads="1"/>
          </p:cNvSpPr>
          <p:nvPr/>
        </p:nvSpPr>
        <p:spPr bwMode="auto">
          <a:xfrm>
            <a:off x="27463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2479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31210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700000">
            <a:off x="2787650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900000" flipH="1">
            <a:off x="3454400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0" name="TextBox 29"/>
          <p:cNvSpPr txBox="1">
            <a:spLocks noChangeArrowheads="1"/>
          </p:cNvSpPr>
          <p:nvPr/>
        </p:nvSpPr>
        <p:spPr bwMode="auto">
          <a:xfrm>
            <a:off x="1955800" y="40386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35851" name="TextBox 30"/>
          <p:cNvSpPr txBox="1">
            <a:spLocks noChangeArrowheads="1"/>
          </p:cNvSpPr>
          <p:nvPr/>
        </p:nvSpPr>
        <p:spPr bwMode="auto">
          <a:xfrm>
            <a:off x="3911600" y="4071938"/>
            <a:ext cx="1093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Heavy</a:t>
            </a:r>
          </a:p>
        </p:txBody>
      </p:sp>
      <p:sp>
        <p:nvSpPr>
          <p:cNvPr id="35852" name="TextBox 37"/>
          <p:cNvSpPr txBox="1">
            <a:spLocks noChangeArrowheads="1"/>
          </p:cNvSpPr>
          <p:nvPr/>
        </p:nvSpPr>
        <p:spPr bwMode="auto">
          <a:xfrm>
            <a:off x="28194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36925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25495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36925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25495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36925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25495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9" name="Text Box 10"/>
          <p:cNvSpPr txBox="1">
            <a:spLocks noChangeArrowheads="1"/>
          </p:cNvSpPr>
          <p:nvPr/>
        </p:nvSpPr>
        <p:spPr bwMode="auto">
          <a:xfrm>
            <a:off x="1733123" y="0"/>
            <a:ext cx="56364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Peptide Labeling</a:t>
            </a:r>
          </a:p>
        </p:txBody>
      </p:sp>
      <p:sp>
        <p:nvSpPr>
          <p:cNvPr id="35860" name="TextBox 7"/>
          <p:cNvSpPr txBox="1">
            <a:spLocks noChangeArrowheads="1"/>
          </p:cNvSpPr>
          <p:nvPr/>
        </p:nvSpPr>
        <p:spPr bwMode="auto">
          <a:xfrm>
            <a:off x="39592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53" name="Oval 52"/>
          <p:cNvSpPr/>
          <p:nvPr/>
        </p:nvSpPr>
        <p:spPr>
          <a:xfrm>
            <a:off x="22479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6764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7677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81952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096000" y="6396335"/>
            <a:ext cx="312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 smtClean="0"/>
              <a:t>Gygi et al. Nature Biotech 17 (1999) 994</a:t>
            </a:r>
          </a:p>
          <a:p>
            <a:r>
              <a:rPr lang="da-DK" sz="1200" dirty="0" smtClean="0"/>
              <a:t>Mirgorodskaya et al. RCMS 14 (2000) 1226</a:t>
            </a:r>
            <a:endParaRPr lang="da-DK" sz="1200" dirty="0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4648200"/>
            <a:ext cx="2828925" cy="1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"/>
          <p:cNvSpPr txBox="1">
            <a:spLocks noChangeArrowheads="1"/>
          </p:cNvSpPr>
          <p:nvPr/>
        </p:nvSpPr>
        <p:spPr bwMode="auto">
          <a:xfrm>
            <a:off x="5756275" y="609600"/>
            <a:ext cx="3429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Assumption: All losses after mixing are identical for the heavy and light isotopes and </a:t>
            </a:r>
          </a:p>
        </p:txBody>
      </p:sp>
      <p:graphicFrame>
        <p:nvGraphicFramePr>
          <p:cNvPr id="5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10015027"/>
              </p:ext>
            </p:extLst>
          </p:nvPr>
        </p:nvGraphicFramePr>
        <p:xfrm>
          <a:off x="5843587" y="2886075"/>
          <a:ext cx="2690813" cy="1685925"/>
        </p:xfrm>
        <a:graphic>
          <a:graphicData uri="http://schemas.openxmlformats.org/presentationml/2006/ole">
            <p:oleObj spid="_x0000_s210949" name="Equation" r:id="rId5" imgW="1409400" imgH="761760" progId="Equation.3">
              <p:embed/>
            </p:oleObj>
          </a:graphicData>
        </a:graphic>
      </p:graphicFrame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720975" y="5715000"/>
            <a:ext cx="1336675" cy="1073150"/>
            <a:chOff x="3786182" y="5715016"/>
            <a:chExt cx="1336174" cy="1073134"/>
          </a:xfrm>
        </p:grpSpPr>
        <p:cxnSp>
          <p:nvCxnSpPr>
            <p:cNvPr id="30" name="Straight Connector 29"/>
            <p:cNvCxnSpPr/>
            <p:nvPr/>
          </p:nvCxnSpPr>
          <p:spPr bwMode="auto">
            <a:xfrm rot="5400000">
              <a:off x="4263678" y="6335720"/>
              <a:ext cx="900100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auto">
            <a:xfrm rot="5400000">
              <a:off x="4613665" y="6542886"/>
              <a:ext cx="48576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auto">
            <a:xfrm rot="5400000">
              <a:off x="4863642" y="6635753"/>
              <a:ext cx="27145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12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43111" y="5715016"/>
              <a:ext cx="428464" cy="1071547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786182" y="5715016"/>
              <a:ext cx="428464" cy="107154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4036082" y="6679408"/>
              <a:ext cx="21430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18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2363787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92287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2292350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Fractionation</a:t>
            </a:r>
          </a:p>
        </p:txBody>
      </p:sp>
      <p:sp>
        <p:nvSpPr>
          <p:cNvPr id="37894" name="TextBox 6"/>
          <p:cNvSpPr txBox="1">
            <a:spLocks noChangeArrowheads="1"/>
          </p:cNvSpPr>
          <p:nvPr/>
        </p:nvSpPr>
        <p:spPr bwMode="auto">
          <a:xfrm>
            <a:off x="2611437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7895" name="TextBox 7"/>
          <p:cNvSpPr txBox="1">
            <a:spLocks noChangeArrowheads="1"/>
          </p:cNvSpPr>
          <p:nvPr/>
        </p:nvSpPr>
        <p:spPr bwMode="auto">
          <a:xfrm>
            <a:off x="2862262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363787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3236912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700000">
            <a:off x="2903537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900000" flipH="1">
            <a:off x="3570287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00" name="TextBox 29"/>
          <p:cNvSpPr txBox="1">
            <a:spLocks noChangeArrowheads="1"/>
          </p:cNvSpPr>
          <p:nvPr/>
        </p:nvSpPr>
        <p:spPr bwMode="auto">
          <a:xfrm>
            <a:off x="2078037" y="40386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37901" name="TextBox 37"/>
          <p:cNvSpPr txBox="1">
            <a:spLocks noChangeArrowheads="1"/>
          </p:cNvSpPr>
          <p:nvPr/>
        </p:nvSpPr>
        <p:spPr bwMode="auto">
          <a:xfrm>
            <a:off x="2935287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5400000">
            <a:off x="2665412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2665412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2665412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4098925" y="4260850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06" name="TextBox 6"/>
          <p:cNvSpPr txBox="1">
            <a:spLocks noChangeArrowheads="1"/>
          </p:cNvSpPr>
          <p:nvPr/>
        </p:nvSpPr>
        <p:spPr bwMode="auto">
          <a:xfrm>
            <a:off x="5364162" y="3657600"/>
            <a:ext cx="15700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Synthetic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Peptides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(Heavy)</a:t>
            </a:r>
          </a:p>
        </p:txBody>
      </p:sp>
      <p:sp>
        <p:nvSpPr>
          <p:cNvPr id="37907" name="Text Box 10"/>
          <p:cNvSpPr txBox="1">
            <a:spLocks noChangeArrowheads="1"/>
          </p:cNvSpPr>
          <p:nvPr/>
        </p:nvSpPr>
        <p:spPr bwMode="auto">
          <a:xfrm>
            <a:off x="761766" y="0"/>
            <a:ext cx="75664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Labeled Synthetic Peptides</a:t>
            </a:r>
          </a:p>
        </p:txBody>
      </p:sp>
      <p:sp>
        <p:nvSpPr>
          <p:cNvPr id="37908" name="TextBox 7"/>
          <p:cNvSpPr txBox="1">
            <a:spLocks noChangeArrowheads="1"/>
          </p:cNvSpPr>
          <p:nvPr/>
        </p:nvSpPr>
        <p:spPr bwMode="auto">
          <a:xfrm>
            <a:off x="4075112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477000" y="6581001"/>
            <a:ext cx="26677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dirty="0" smtClean="0"/>
              <a:t>Gerber et al. PNAS 100 (2003) 6940</a:t>
            </a:r>
            <a:endParaRPr lang="da-DK" sz="1200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4850500"/>
            <a:ext cx="2819465" cy="170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TextBox 6"/>
          <p:cNvSpPr txBox="1">
            <a:spLocks noChangeArrowheads="1"/>
          </p:cNvSpPr>
          <p:nvPr/>
        </p:nvSpPr>
        <p:spPr bwMode="auto">
          <a:xfrm>
            <a:off x="165651" y="4306669"/>
            <a:ext cx="204414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Enrichment with</a:t>
            </a:r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Peptide antibody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rot="10800000" flipH="1">
            <a:off x="2066925" y="4648200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5715000" y="609600"/>
            <a:ext cx="3429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Assumption: All losses after mixing are identical for the heavy and light isotopes and </a:t>
            </a:r>
          </a:p>
        </p:txBody>
      </p:sp>
      <p:graphicFrame>
        <p:nvGraphicFramePr>
          <p:cNvPr id="5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1217826"/>
              </p:ext>
            </p:extLst>
          </p:nvPr>
        </p:nvGraphicFramePr>
        <p:xfrm>
          <a:off x="5700713" y="2767012"/>
          <a:ext cx="3103562" cy="814388"/>
        </p:xfrm>
        <a:graphic>
          <a:graphicData uri="http://schemas.openxmlformats.org/presentationml/2006/ole">
            <p:oleObj spid="_x0000_s211973" name="Equation" r:id="rId5" imgW="1625400" imgH="368280" progId="Equation.3">
              <p:embed/>
            </p:oleObj>
          </a:graphicData>
        </a:graphic>
      </p:graphicFrame>
      <p:sp>
        <p:nvSpPr>
          <p:cNvPr id="52" name="Rectangle 51"/>
          <p:cNvSpPr/>
          <p:nvPr/>
        </p:nvSpPr>
        <p:spPr>
          <a:xfrm>
            <a:off x="228600" y="4876800"/>
            <a:ext cx="2154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Anderson</a:t>
            </a:r>
            <a:r>
              <a:rPr lang="en-US" sz="1200" dirty="0"/>
              <a:t>, N.L</a:t>
            </a:r>
            <a:r>
              <a:rPr lang="en-US" sz="1200" dirty="0" smtClean="0"/>
              <a:t>., et </a:t>
            </a:r>
            <a:r>
              <a:rPr lang="en-US" sz="1200" dirty="0"/>
              <a:t>al. </a:t>
            </a:r>
            <a:endParaRPr lang="en-US" sz="1200" dirty="0" smtClean="0"/>
          </a:p>
          <a:p>
            <a:r>
              <a:rPr lang="en-US" sz="1200" dirty="0" smtClean="0"/>
              <a:t>Proteomics 3 (2004) </a:t>
            </a:r>
            <a:r>
              <a:rPr lang="en-US" sz="1200" dirty="0"/>
              <a:t>235-44</a:t>
            </a:r>
            <a:endParaRPr lang="da-DK" sz="12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8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33575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0723" name="TextBox 6"/>
          <p:cNvSpPr txBox="1">
            <a:spLocks noChangeArrowheads="1"/>
          </p:cNvSpPr>
          <p:nvPr/>
        </p:nvSpPr>
        <p:spPr bwMode="auto">
          <a:xfrm>
            <a:off x="36766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0724" name="TextBox 7"/>
          <p:cNvSpPr txBox="1">
            <a:spLocks noChangeArrowheads="1"/>
          </p:cNvSpPr>
          <p:nvPr/>
        </p:nvSpPr>
        <p:spPr bwMode="auto">
          <a:xfrm>
            <a:off x="39274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83388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26" name="TextBox 37"/>
          <p:cNvSpPr txBox="1">
            <a:spLocks noChangeArrowheads="1"/>
          </p:cNvSpPr>
          <p:nvPr/>
        </p:nvSpPr>
        <p:spPr bwMode="auto">
          <a:xfrm>
            <a:off x="40005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48736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37306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48736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37306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48736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37306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>
            <a:off x="48736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37306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>
            <a:off x="48736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37306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86313" y="5715000"/>
            <a:ext cx="1143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4858544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5144294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5394326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4765675" y="6335713"/>
            <a:ext cx="9001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5115719" y="654288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5366544" y="6634957"/>
            <a:ext cx="2698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44" name="TextBox 7"/>
          <p:cNvSpPr txBox="1">
            <a:spLocks noChangeArrowheads="1"/>
          </p:cNvSpPr>
          <p:nvPr/>
        </p:nvSpPr>
        <p:spPr bwMode="auto">
          <a:xfrm>
            <a:off x="7929563" y="5643563"/>
            <a:ext cx="11922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MS/MS</a:t>
            </a:r>
          </a:p>
        </p:txBody>
      </p:sp>
      <p:sp>
        <p:nvSpPr>
          <p:cNvPr id="30745" name="TextBox 7"/>
          <p:cNvSpPr txBox="1">
            <a:spLocks noChangeArrowheads="1"/>
          </p:cNvSpPr>
          <p:nvPr/>
        </p:nvSpPr>
        <p:spPr bwMode="auto">
          <a:xfrm>
            <a:off x="5354638" y="5643563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103938" y="6215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14688" y="5715000"/>
            <a:ext cx="1143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48" name="TextBox 7"/>
          <p:cNvSpPr txBox="1">
            <a:spLocks noChangeArrowheads="1"/>
          </p:cNvSpPr>
          <p:nvPr/>
        </p:nvSpPr>
        <p:spPr bwMode="auto">
          <a:xfrm>
            <a:off x="3783013" y="5643563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438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 rot="5400000">
            <a:off x="716756" y="6430169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427831" y="657304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1538288" y="6680200"/>
            <a:ext cx="2143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3" name="TextBox 7"/>
          <p:cNvSpPr txBox="1">
            <a:spLocks noChangeArrowheads="1"/>
          </p:cNvSpPr>
          <p:nvPr/>
        </p:nvSpPr>
        <p:spPr bwMode="auto">
          <a:xfrm>
            <a:off x="1217613" y="5643563"/>
            <a:ext cx="1193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MS/MS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1824037" y="6678613"/>
            <a:ext cx="214313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1574006" y="6571457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2500313" y="6215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3286919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3572669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822701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5400000">
            <a:off x="7335837" y="6319838"/>
            <a:ext cx="900113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7114381" y="6528594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>
            <a:off x="8258969" y="6528594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8222456" y="6634957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8508206" y="6634957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5" name="Text Box 10"/>
          <p:cNvSpPr txBox="1">
            <a:spLocks noChangeArrowheads="1"/>
          </p:cNvSpPr>
          <p:nvPr/>
        </p:nvSpPr>
        <p:spPr bwMode="auto">
          <a:xfrm>
            <a:off x="1328988" y="0"/>
            <a:ext cx="64812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Label-Free (MS/MS)</a:t>
            </a:r>
          </a:p>
        </p:txBody>
      </p:sp>
      <p:sp>
        <p:nvSpPr>
          <p:cNvPr id="56" name="Oval 55"/>
          <p:cNvSpPr/>
          <p:nvPr/>
        </p:nvSpPr>
        <p:spPr>
          <a:xfrm>
            <a:off x="34290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8575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85787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00062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57250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72375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229600" y="536180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SRM/MRM</a:t>
            </a:r>
            <a:endParaRPr lang="en-US" sz="12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086600" y="5634038"/>
            <a:ext cx="18288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02" name="TextBox 7"/>
          <p:cNvSpPr txBox="1">
            <a:spLocks noChangeArrowheads="1"/>
          </p:cNvSpPr>
          <p:nvPr/>
        </p:nvSpPr>
        <p:spPr bwMode="auto">
          <a:xfrm>
            <a:off x="7799388" y="5562600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93" name="Straight Connector 92"/>
          <p:cNvCxnSpPr/>
          <p:nvPr/>
        </p:nvCxnSpPr>
        <p:spPr>
          <a:xfrm rot="5400000">
            <a:off x="7205663" y="6238875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6984206" y="6447632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>
            <a:off x="8128794" y="644763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8092281" y="65539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8378031" y="65539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442200" y="5634038"/>
            <a:ext cx="428625" cy="1071562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5230200" y="5433037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3325200" y="5433037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10800000">
            <a:off x="5241925" y="3352801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14" name="TextBox 6"/>
          <p:cNvSpPr txBox="1">
            <a:spLocks noChangeArrowheads="1"/>
          </p:cNvSpPr>
          <p:nvPr/>
        </p:nvSpPr>
        <p:spPr bwMode="auto">
          <a:xfrm>
            <a:off x="6507163" y="2743200"/>
            <a:ext cx="15700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Synthetic</a:t>
            </a:r>
          </a:p>
          <a:p>
            <a:r>
              <a:rPr lang="en-US" b="1" dirty="0">
                <a:solidFill>
                  <a:srgbClr val="C00000"/>
                </a:solidFill>
              </a:rPr>
              <a:t>Peptides</a:t>
            </a:r>
          </a:p>
          <a:p>
            <a:r>
              <a:rPr lang="en-US" b="1" dirty="0">
                <a:solidFill>
                  <a:srgbClr val="C00000"/>
                </a:solidFill>
              </a:rPr>
              <a:t>(Heavy)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rot="10800000">
            <a:off x="2600325" y="3352800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16" name="TextBox 6"/>
          <p:cNvSpPr txBox="1">
            <a:spLocks noChangeArrowheads="1"/>
          </p:cNvSpPr>
          <p:nvPr/>
        </p:nvSpPr>
        <p:spPr bwMode="auto">
          <a:xfrm>
            <a:off x="1066800" y="2743200"/>
            <a:ext cx="15700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Synthetic</a:t>
            </a:r>
          </a:p>
          <a:p>
            <a:r>
              <a:rPr lang="en-US" b="1" dirty="0">
                <a:solidFill>
                  <a:srgbClr val="C00000"/>
                </a:solidFill>
              </a:rPr>
              <a:t>Peptides</a:t>
            </a:r>
          </a:p>
          <a:p>
            <a:r>
              <a:rPr lang="en-US" b="1" dirty="0">
                <a:solidFill>
                  <a:srgbClr val="C00000"/>
                </a:solidFill>
              </a:rPr>
              <a:t>(Heavy)</a:t>
            </a:r>
          </a:p>
        </p:txBody>
      </p:sp>
      <p:sp>
        <p:nvSpPr>
          <p:cNvPr id="16417" name="TextBox 29"/>
          <p:cNvSpPr txBox="1">
            <a:spLocks noChangeArrowheads="1"/>
          </p:cNvSpPr>
          <p:nvPr/>
        </p:nvSpPr>
        <p:spPr bwMode="auto">
          <a:xfrm>
            <a:off x="4102100" y="1290637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Light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162550" y="4130675"/>
            <a:ext cx="1336675" cy="1073150"/>
            <a:chOff x="3786182" y="5715016"/>
            <a:chExt cx="1336174" cy="1073134"/>
          </a:xfrm>
        </p:grpSpPr>
        <p:cxnSp>
          <p:nvCxnSpPr>
            <p:cNvPr id="75" name="Straight Connector 74"/>
            <p:cNvCxnSpPr/>
            <p:nvPr/>
          </p:nvCxnSpPr>
          <p:spPr bwMode="auto">
            <a:xfrm rot="5400000">
              <a:off x="4263679" y="6335719"/>
              <a:ext cx="900099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rot="5400000">
              <a:off x="4613665" y="6542885"/>
              <a:ext cx="485768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 bwMode="auto">
            <a:xfrm rot="5400000">
              <a:off x="4863641" y="6635753"/>
              <a:ext cx="271459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67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43111" y="5715016"/>
              <a:ext cx="428464" cy="1071546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786182" y="5715016"/>
              <a:ext cx="428464" cy="107154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 bwMode="auto">
            <a:xfrm rot="5400000">
              <a:off x="4036081" y="6679408"/>
              <a:ext cx="214310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73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97" name="Rectangle 96"/>
          <p:cNvSpPr/>
          <p:nvPr/>
        </p:nvSpPr>
        <p:spPr bwMode="auto">
          <a:xfrm>
            <a:off x="4805363" y="4130675"/>
            <a:ext cx="22860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21" name="TextBox 7"/>
          <p:cNvSpPr txBox="1">
            <a:spLocks noChangeArrowheads="1"/>
          </p:cNvSpPr>
          <p:nvPr/>
        </p:nvSpPr>
        <p:spPr bwMode="auto">
          <a:xfrm>
            <a:off x="6516688" y="4059237"/>
            <a:ext cx="6461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</a:t>
            </a:r>
          </a:p>
        </p:txBody>
      </p:sp>
      <p:cxnSp>
        <p:nvCxnSpPr>
          <p:cNvPr id="102" name="Straight Connector 101"/>
          <p:cNvCxnSpPr/>
          <p:nvPr/>
        </p:nvCxnSpPr>
        <p:spPr bwMode="auto">
          <a:xfrm rot="5400000">
            <a:off x="2897187" y="4749800"/>
            <a:ext cx="900113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5400000">
            <a:off x="3247231" y="4956969"/>
            <a:ext cx="485775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3497263" y="5049837"/>
            <a:ext cx="271462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25" name="TextBox 28"/>
          <p:cNvSpPr txBox="1">
            <a:spLocks noChangeArrowheads="1"/>
          </p:cNvSpPr>
          <p:nvPr/>
        </p:nvSpPr>
        <p:spPr bwMode="auto">
          <a:xfrm>
            <a:off x="3348038" y="4200525"/>
            <a:ext cx="4079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3276600" y="4129087"/>
            <a:ext cx="428625" cy="1071563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7" name="Rectangle 106"/>
          <p:cNvSpPr/>
          <p:nvPr/>
        </p:nvSpPr>
        <p:spPr bwMode="auto">
          <a:xfrm>
            <a:off x="2419350" y="4129087"/>
            <a:ext cx="428625" cy="10715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108" name="Straight Connector 107"/>
          <p:cNvCxnSpPr/>
          <p:nvPr/>
        </p:nvCxnSpPr>
        <p:spPr bwMode="auto">
          <a:xfrm rot="5400000">
            <a:off x="2133600" y="4843462"/>
            <a:ext cx="71437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2419350" y="4986337"/>
            <a:ext cx="42862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 bwMode="auto">
          <a:xfrm rot="5400000">
            <a:off x="2669382" y="5093493"/>
            <a:ext cx="214312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1" name="TextBox 27"/>
          <p:cNvSpPr txBox="1">
            <a:spLocks noChangeArrowheads="1"/>
          </p:cNvSpPr>
          <p:nvPr/>
        </p:nvSpPr>
        <p:spPr bwMode="auto">
          <a:xfrm>
            <a:off x="2490788" y="4330700"/>
            <a:ext cx="3730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2062163" y="4129087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33" name="TextBox 7"/>
          <p:cNvSpPr txBox="1">
            <a:spLocks noChangeArrowheads="1"/>
          </p:cNvSpPr>
          <p:nvPr/>
        </p:nvSpPr>
        <p:spPr bwMode="auto">
          <a:xfrm>
            <a:off x="3773488" y="4057650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800600" y="5646738"/>
            <a:ext cx="18288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35" name="TextBox 7"/>
          <p:cNvSpPr txBox="1">
            <a:spLocks noChangeArrowheads="1"/>
          </p:cNvSpPr>
          <p:nvPr/>
        </p:nvSpPr>
        <p:spPr bwMode="auto">
          <a:xfrm>
            <a:off x="5513388" y="5575300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126" name="Straight Connector 125"/>
          <p:cNvCxnSpPr/>
          <p:nvPr/>
        </p:nvCxnSpPr>
        <p:spPr>
          <a:xfrm rot="5400000">
            <a:off x="4919663" y="6251575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>
            <a:off x="4698206" y="6460332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5400000">
            <a:off x="5842794" y="646033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>
            <a:off x="580628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>
            <a:off x="609203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5156200" y="5646738"/>
            <a:ext cx="428625" cy="1071562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514600" y="5646738"/>
            <a:ext cx="18288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43" name="TextBox 7"/>
          <p:cNvSpPr txBox="1">
            <a:spLocks noChangeArrowheads="1"/>
          </p:cNvSpPr>
          <p:nvPr/>
        </p:nvSpPr>
        <p:spPr bwMode="auto">
          <a:xfrm>
            <a:off x="3227388" y="5575300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135" name="Straight Connector 134"/>
          <p:cNvCxnSpPr/>
          <p:nvPr/>
        </p:nvCxnSpPr>
        <p:spPr>
          <a:xfrm rot="5400000">
            <a:off x="2633663" y="6251575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5400000">
            <a:off x="2412206" y="6460332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5400000">
            <a:off x="3556794" y="646033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>
            <a:off x="352028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>
            <a:off x="380603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870200" y="5646738"/>
            <a:ext cx="428625" cy="1071562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28600" y="5646738"/>
            <a:ext cx="18288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51" name="TextBox 7"/>
          <p:cNvSpPr txBox="1">
            <a:spLocks noChangeArrowheads="1"/>
          </p:cNvSpPr>
          <p:nvPr/>
        </p:nvSpPr>
        <p:spPr bwMode="auto">
          <a:xfrm>
            <a:off x="941388" y="5575300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5400000">
            <a:off x="347663" y="6251575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5400000">
            <a:off x="126206" y="6460332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1270794" y="646033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5400000">
            <a:off x="123428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5400000">
            <a:off x="152003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10800000" flipV="1">
            <a:off x="2057400" y="5253037"/>
            <a:ext cx="6096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6248400" y="5253037"/>
            <a:ext cx="8382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571500" y="56515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60" name="TextBox 27"/>
          <p:cNvSpPr txBox="1">
            <a:spLocks noChangeArrowheads="1"/>
          </p:cNvSpPr>
          <p:nvPr/>
        </p:nvSpPr>
        <p:spPr bwMode="auto">
          <a:xfrm>
            <a:off x="228600" y="5570538"/>
            <a:ext cx="373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16461" name="TextBox 27"/>
          <p:cNvSpPr txBox="1">
            <a:spLocks noChangeArrowheads="1"/>
          </p:cNvSpPr>
          <p:nvPr/>
        </p:nvSpPr>
        <p:spPr bwMode="auto">
          <a:xfrm>
            <a:off x="4732338" y="5575300"/>
            <a:ext cx="3730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16462" name="TextBox 28"/>
          <p:cNvSpPr txBox="1">
            <a:spLocks noChangeArrowheads="1"/>
          </p:cNvSpPr>
          <p:nvPr/>
        </p:nvSpPr>
        <p:spPr bwMode="auto">
          <a:xfrm>
            <a:off x="2463800" y="5570538"/>
            <a:ext cx="407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6463" name="TextBox 28"/>
          <p:cNvSpPr txBox="1">
            <a:spLocks noChangeArrowheads="1"/>
          </p:cNvSpPr>
          <p:nvPr/>
        </p:nvSpPr>
        <p:spPr bwMode="auto">
          <a:xfrm>
            <a:off x="7010400" y="5575300"/>
            <a:ext cx="4079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96" name="TextBox 6"/>
          <p:cNvSpPr txBox="1">
            <a:spLocks noChangeArrowheads="1"/>
          </p:cNvSpPr>
          <p:nvPr/>
        </p:nvSpPr>
        <p:spPr bwMode="auto">
          <a:xfrm>
            <a:off x="3676650" y="2819400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100" name="TextBox 7"/>
          <p:cNvSpPr txBox="1">
            <a:spLocks noChangeArrowheads="1"/>
          </p:cNvSpPr>
          <p:nvPr/>
        </p:nvSpPr>
        <p:spPr bwMode="auto">
          <a:xfrm>
            <a:off x="3902075" y="3403600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LC-MS</a:t>
            </a:r>
          </a:p>
        </p:txBody>
      </p:sp>
      <p:sp>
        <p:nvSpPr>
          <p:cNvPr id="101" name="TextBox 37"/>
          <p:cNvSpPr txBox="1">
            <a:spLocks noChangeArrowheads="1"/>
          </p:cNvSpPr>
          <p:nvPr/>
        </p:nvSpPr>
        <p:spPr bwMode="auto">
          <a:xfrm>
            <a:off x="2911475" y="2159000"/>
            <a:ext cx="34893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Lysis/Fractionation</a:t>
            </a:r>
          </a:p>
        </p:txBody>
      </p:sp>
      <p:cxnSp>
        <p:nvCxnSpPr>
          <p:cNvPr id="105" name="Straight Arrow Connector 104"/>
          <p:cNvCxnSpPr/>
          <p:nvPr/>
        </p:nvCxnSpPr>
        <p:spPr>
          <a:xfrm rot="5400000">
            <a:off x="4963500" y="210405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rot="5400000">
            <a:off x="3820500" y="210405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rot="5400000">
            <a:off x="4963500" y="2770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rot="5400000">
            <a:off x="3820500" y="2770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5400000">
            <a:off x="4963500" y="3420088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5400000">
            <a:off x="3820500" y="3420088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5400000">
            <a:off x="4963500" y="3913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rot="5400000">
            <a:off x="3820500" y="3913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3429000" y="11572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2857500" y="8001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857875" y="13716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000625" y="10144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3" name="Line 88"/>
          <p:cNvSpPr>
            <a:spLocks noChangeShapeType="1"/>
          </p:cNvSpPr>
          <p:nvPr/>
        </p:nvSpPr>
        <p:spPr bwMode="auto">
          <a:xfrm>
            <a:off x="609600" y="609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" name="Text Box 10"/>
          <p:cNvSpPr txBox="1">
            <a:spLocks noChangeArrowheads="1"/>
          </p:cNvSpPr>
          <p:nvPr/>
        </p:nvSpPr>
        <p:spPr bwMode="auto">
          <a:xfrm>
            <a:off x="761766" y="0"/>
            <a:ext cx="75664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Labeled Synthetic Peptides</a:t>
            </a:r>
          </a:p>
        </p:txBody>
      </p:sp>
    </p:spTree>
    <p:extLst>
      <p:ext uri="{BB962C8B-B14F-4D97-AF65-F5344CB8AC3E}">
        <p14:creationId xmlns:p14="http://schemas.microsoft.com/office/powerpoint/2010/main" xmlns="" val="336068199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075" name="Picture 3" descr="test"/>
          <p:cNvPicPr>
            <a:picLocks noChangeAspect="1" noChangeArrowheads="1"/>
          </p:cNvPicPr>
          <p:nvPr/>
        </p:nvPicPr>
        <p:blipFill>
          <a:blip r:embed="rId3" cstate="print"/>
          <a:srcRect l="46774" t="90804" r="36571" b="2921"/>
          <a:stretch>
            <a:fillRect/>
          </a:stretch>
        </p:blipFill>
        <p:spPr bwMode="auto">
          <a:xfrm>
            <a:off x="212725" y="835025"/>
            <a:ext cx="5334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36600" y="836613"/>
            <a:ext cx="393700" cy="573087"/>
            <a:chOff x="3648" y="1632"/>
            <a:chExt cx="81" cy="118"/>
          </a:xfrm>
        </p:grpSpPr>
        <p:sp>
          <p:nvSpPr>
            <p:cNvPr id="3165" name="Rectangle 5"/>
            <p:cNvSpPr>
              <a:spLocks noChangeAspect="1" noChangeArrowheads="1"/>
            </p:cNvSpPr>
            <p:nvPr/>
          </p:nvSpPr>
          <p:spPr bwMode="auto">
            <a:xfrm>
              <a:off x="3648" y="1632"/>
              <a:ext cx="81" cy="1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6" name="Freeform 6"/>
            <p:cNvSpPr>
              <a:spLocks noChangeAspect="1"/>
            </p:cNvSpPr>
            <p:nvPr/>
          </p:nvSpPr>
          <p:spPr bwMode="auto">
            <a:xfrm>
              <a:off x="3699" y="1642"/>
              <a:ext cx="28" cy="32"/>
            </a:xfrm>
            <a:custGeom>
              <a:avLst/>
              <a:gdLst>
                <a:gd name="T0" fmla="*/ 177 w 196"/>
                <a:gd name="T1" fmla="*/ 9 h 254"/>
                <a:gd name="T2" fmla="*/ 170 w 196"/>
                <a:gd name="T3" fmla="*/ 0 h 254"/>
                <a:gd name="T4" fmla="*/ 164 w 196"/>
                <a:gd name="T5" fmla="*/ 2 h 254"/>
                <a:gd name="T6" fmla="*/ 160 w 196"/>
                <a:gd name="T7" fmla="*/ 11 h 254"/>
                <a:gd name="T8" fmla="*/ 154 w 196"/>
                <a:gd name="T9" fmla="*/ 24 h 254"/>
                <a:gd name="T10" fmla="*/ 148 w 196"/>
                <a:gd name="T11" fmla="*/ 34 h 254"/>
                <a:gd name="T12" fmla="*/ 130 w 196"/>
                <a:gd name="T13" fmla="*/ 50 h 254"/>
                <a:gd name="T14" fmla="*/ 110 w 196"/>
                <a:gd name="T15" fmla="*/ 64 h 254"/>
                <a:gd name="T16" fmla="*/ 110 w 196"/>
                <a:gd name="T17" fmla="*/ 76 h 254"/>
                <a:gd name="T18" fmla="*/ 120 w 196"/>
                <a:gd name="T19" fmla="*/ 88 h 254"/>
                <a:gd name="T20" fmla="*/ 140 w 196"/>
                <a:gd name="T21" fmla="*/ 115 h 254"/>
                <a:gd name="T22" fmla="*/ 150 w 196"/>
                <a:gd name="T23" fmla="*/ 133 h 254"/>
                <a:gd name="T24" fmla="*/ 160 w 196"/>
                <a:gd name="T25" fmla="*/ 150 h 254"/>
                <a:gd name="T26" fmla="*/ 166 w 196"/>
                <a:gd name="T27" fmla="*/ 166 h 254"/>
                <a:gd name="T28" fmla="*/ 170 w 196"/>
                <a:gd name="T29" fmla="*/ 189 h 254"/>
                <a:gd name="T30" fmla="*/ 168 w 196"/>
                <a:gd name="T31" fmla="*/ 210 h 254"/>
                <a:gd name="T32" fmla="*/ 167 w 196"/>
                <a:gd name="T33" fmla="*/ 211 h 254"/>
                <a:gd name="T34" fmla="*/ 167 w 196"/>
                <a:gd name="T35" fmla="*/ 218 h 254"/>
                <a:gd name="T36" fmla="*/ 125 w 196"/>
                <a:gd name="T37" fmla="*/ 178 h 254"/>
                <a:gd name="T38" fmla="*/ 86 w 196"/>
                <a:gd name="T39" fmla="*/ 151 h 254"/>
                <a:gd name="T40" fmla="*/ 49 w 196"/>
                <a:gd name="T41" fmla="*/ 135 h 254"/>
                <a:gd name="T42" fmla="*/ 15 w 196"/>
                <a:gd name="T43" fmla="*/ 132 h 254"/>
                <a:gd name="T44" fmla="*/ 0 w 196"/>
                <a:gd name="T45" fmla="*/ 150 h 254"/>
                <a:gd name="T46" fmla="*/ 8 w 196"/>
                <a:gd name="T47" fmla="*/ 173 h 254"/>
                <a:gd name="T48" fmla="*/ 32 w 196"/>
                <a:gd name="T49" fmla="*/ 184 h 254"/>
                <a:gd name="T50" fmla="*/ 75 w 196"/>
                <a:gd name="T51" fmla="*/ 191 h 254"/>
                <a:gd name="T52" fmla="*/ 107 w 196"/>
                <a:gd name="T53" fmla="*/ 206 h 254"/>
                <a:gd name="T54" fmla="*/ 140 w 196"/>
                <a:gd name="T55" fmla="*/ 229 h 254"/>
                <a:gd name="T56" fmla="*/ 162 w 196"/>
                <a:gd name="T57" fmla="*/ 246 h 254"/>
                <a:gd name="T58" fmla="*/ 174 w 196"/>
                <a:gd name="T59" fmla="*/ 254 h 254"/>
                <a:gd name="T60" fmla="*/ 181 w 196"/>
                <a:gd name="T61" fmla="*/ 254 h 254"/>
                <a:gd name="T62" fmla="*/ 193 w 196"/>
                <a:gd name="T63" fmla="*/ 232 h 254"/>
                <a:gd name="T64" fmla="*/ 194 w 196"/>
                <a:gd name="T65" fmla="*/ 222 h 254"/>
                <a:gd name="T66" fmla="*/ 195 w 196"/>
                <a:gd name="T67" fmla="*/ 193 h 254"/>
                <a:gd name="T68" fmla="*/ 194 w 196"/>
                <a:gd name="T69" fmla="*/ 189 h 254"/>
                <a:gd name="T70" fmla="*/ 194 w 196"/>
                <a:gd name="T71" fmla="*/ 183 h 254"/>
                <a:gd name="T72" fmla="*/ 189 w 196"/>
                <a:gd name="T73" fmla="*/ 162 h 254"/>
                <a:gd name="T74" fmla="*/ 186 w 196"/>
                <a:gd name="T75" fmla="*/ 152 h 254"/>
                <a:gd name="T76" fmla="*/ 167 w 196"/>
                <a:gd name="T77" fmla="*/ 109 h 254"/>
                <a:gd name="T78" fmla="*/ 148 w 196"/>
                <a:gd name="T79" fmla="*/ 81 h 254"/>
                <a:gd name="T80" fmla="*/ 147 w 196"/>
                <a:gd name="T81" fmla="*/ 71 h 254"/>
                <a:gd name="T82" fmla="*/ 160 w 196"/>
                <a:gd name="T83" fmla="*/ 55 h 254"/>
                <a:gd name="T84" fmla="*/ 176 w 196"/>
                <a:gd name="T85" fmla="*/ 28 h 2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96"/>
                <a:gd name="T130" fmla="*/ 0 h 254"/>
                <a:gd name="T131" fmla="*/ 196 w 196"/>
                <a:gd name="T132" fmla="*/ 254 h 25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96" h="254">
                  <a:moveTo>
                    <a:pt x="181" y="17"/>
                  </a:moveTo>
                  <a:lnTo>
                    <a:pt x="177" y="9"/>
                  </a:lnTo>
                  <a:lnTo>
                    <a:pt x="174" y="3"/>
                  </a:lnTo>
                  <a:lnTo>
                    <a:pt x="170" y="0"/>
                  </a:lnTo>
                  <a:lnTo>
                    <a:pt x="168" y="1"/>
                  </a:lnTo>
                  <a:lnTo>
                    <a:pt x="164" y="2"/>
                  </a:lnTo>
                  <a:lnTo>
                    <a:pt x="162" y="6"/>
                  </a:lnTo>
                  <a:lnTo>
                    <a:pt x="160" y="11"/>
                  </a:lnTo>
                  <a:lnTo>
                    <a:pt x="158" y="21"/>
                  </a:lnTo>
                  <a:lnTo>
                    <a:pt x="154" y="24"/>
                  </a:lnTo>
                  <a:lnTo>
                    <a:pt x="152" y="27"/>
                  </a:lnTo>
                  <a:lnTo>
                    <a:pt x="148" y="34"/>
                  </a:lnTo>
                  <a:lnTo>
                    <a:pt x="137" y="45"/>
                  </a:lnTo>
                  <a:lnTo>
                    <a:pt x="130" y="50"/>
                  </a:lnTo>
                  <a:lnTo>
                    <a:pt x="124" y="55"/>
                  </a:lnTo>
                  <a:lnTo>
                    <a:pt x="110" y="64"/>
                  </a:lnTo>
                  <a:lnTo>
                    <a:pt x="109" y="69"/>
                  </a:lnTo>
                  <a:lnTo>
                    <a:pt x="110" y="76"/>
                  </a:lnTo>
                  <a:lnTo>
                    <a:pt x="113" y="81"/>
                  </a:lnTo>
                  <a:lnTo>
                    <a:pt x="120" y="88"/>
                  </a:lnTo>
                  <a:lnTo>
                    <a:pt x="134" y="106"/>
                  </a:lnTo>
                  <a:lnTo>
                    <a:pt x="140" y="115"/>
                  </a:lnTo>
                  <a:lnTo>
                    <a:pt x="146" y="125"/>
                  </a:lnTo>
                  <a:lnTo>
                    <a:pt x="150" y="133"/>
                  </a:lnTo>
                  <a:lnTo>
                    <a:pt x="155" y="142"/>
                  </a:lnTo>
                  <a:lnTo>
                    <a:pt x="160" y="150"/>
                  </a:lnTo>
                  <a:lnTo>
                    <a:pt x="164" y="159"/>
                  </a:lnTo>
                  <a:lnTo>
                    <a:pt x="166" y="166"/>
                  </a:lnTo>
                  <a:lnTo>
                    <a:pt x="168" y="174"/>
                  </a:lnTo>
                  <a:lnTo>
                    <a:pt x="170" y="189"/>
                  </a:lnTo>
                  <a:lnTo>
                    <a:pt x="169" y="203"/>
                  </a:lnTo>
                  <a:lnTo>
                    <a:pt x="168" y="210"/>
                  </a:lnTo>
                  <a:lnTo>
                    <a:pt x="167" y="210"/>
                  </a:lnTo>
                  <a:lnTo>
                    <a:pt x="167" y="211"/>
                  </a:lnTo>
                  <a:lnTo>
                    <a:pt x="167" y="213"/>
                  </a:lnTo>
                  <a:lnTo>
                    <a:pt x="167" y="218"/>
                  </a:lnTo>
                  <a:lnTo>
                    <a:pt x="145" y="196"/>
                  </a:lnTo>
                  <a:lnTo>
                    <a:pt x="125" y="178"/>
                  </a:lnTo>
                  <a:lnTo>
                    <a:pt x="105" y="162"/>
                  </a:lnTo>
                  <a:lnTo>
                    <a:pt x="86" y="151"/>
                  </a:lnTo>
                  <a:lnTo>
                    <a:pt x="67" y="141"/>
                  </a:lnTo>
                  <a:lnTo>
                    <a:pt x="49" y="135"/>
                  </a:lnTo>
                  <a:lnTo>
                    <a:pt x="32" y="132"/>
                  </a:lnTo>
                  <a:lnTo>
                    <a:pt x="15" y="132"/>
                  </a:lnTo>
                  <a:lnTo>
                    <a:pt x="5" y="141"/>
                  </a:lnTo>
                  <a:lnTo>
                    <a:pt x="0" y="150"/>
                  </a:lnTo>
                  <a:lnTo>
                    <a:pt x="1" y="161"/>
                  </a:lnTo>
                  <a:lnTo>
                    <a:pt x="8" y="173"/>
                  </a:lnTo>
                  <a:lnTo>
                    <a:pt x="24" y="184"/>
                  </a:lnTo>
                  <a:lnTo>
                    <a:pt x="32" y="184"/>
                  </a:lnTo>
                  <a:lnTo>
                    <a:pt x="60" y="187"/>
                  </a:lnTo>
                  <a:lnTo>
                    <a:pt x="75" y="191"/>
                  </a:lnTo>
                  <a:lnTo>
                    <a:pt x="91" y="198"/>
                  </a:lnTo>
                  <a:lnTo>
                    <a:pt x="107" y="206"/>
                  </a:lnTo>
                  <a:lnTo>
                    <a:pt x="123" y="216"/>
                  </a:lnTo>
                  <a:lnTo>
                    <a:pt x="140" y="229"/>
                  </a:lnTo>
                  <a:lnTo>
                    <a:pt x="159" y="244"/>
                  </a:lnTo>
                  <a:lnTo>
                    <a:pt x="162" y="246"/>
                  </a:lnTo>
                  <a:lnTo>
                    <a:pt x="166" y="249"/>
                  </a:lnTo>
                  <a:lnTo>
                    <a:pt x="174" y="254"/>
                  </a:lnTo>
                  <a:lnTo>
                    <a:pt x="177" y="254"/>
                  </a:lnTo>
                  <a:lnTo>
                    <a:pt x="181" y="254"/>
                  </a:lnTo>
                  <a:lnTo>
                    <a:pt x="189" y="253"/>
                  </a:lnTo>
                  <a:lnTo>
                    <a:pt x="193" y="232"/>
                  </a:lnTo>
                  <a:lnTo>
                    <a:pt x="193" y="227"/>
                  </a:lnTo>
                  <a:lnTo>
                    <a:pt x="194" y="222"/>
                  </a:lnTo>
                  <a:lnTo>
                    <a:pt x="196" y="213"/>
                  </a:lnTo>
                  <a:lnTo>
                    <a:pt x="195" y="193"/>
                  </a:lnTo>
                  <a:lnTo>
                    <a:pt x="194" y="191"/>
                  </a:lnTo>
                  <a:lnTo>
                    <a:pt x="194" y="189"/>
                  </a:lnTo>
                  <a:lnTo>
                    <a:pt x="194" y="187"/>
                  </a:lnTo>
                  <a:lnTo>
                    <a:pt x="194" y="183"/>
                  </a:lnTo>
                  <a:lnTo>
                    <a:pt x="193" y="174"/>
                  </a:lnTo>
                  <a:lnTo>
                    <a:pt x="189" y="162"/>
                  </a:lnTo>
                  <a:lnTo>
                    <a:pt x="187" y="157"/>
                  </a:lnTo>
                  <a:lnTo>
                    <a:pt x="186" y="152"/>
                  </a:lnTo>
                  <a:lnTo>
                    <a:pt x="178" y="132"/>
                  </a:lnTo>
                  <a:lnTo>
                    <a:pt x="167" y="109"/>
                  </a:lnTo>
                  <a:lnTo>
                    <a:pt x="153" y="89"/>
                  </a:lnTo>
                  <a:lnTo>
                    <a:pt x="148" y="81"/>
                  </a:lnTo>
                  <a:lnTo>
                    <a:pt x="146" y="76"/>
                  </a:lnTo>
                  <a:lnTo>
                    <a:pt x="147" y="71"/>
                  </a:lnTo>
                  <a:lnTo>
                    <a:pt x="150" y="69"/>
                  </a:lnTo>
                  <a:lnTo>
                    <a:pt x="160" y="55"/>
                  </a:lnTo>
                  <a:lnTo>
                    <a:pt x="169" y="42"/>
                  </a:lnTo>
                  <a:lnTo>
                    <a:pt x="176" y="28"/>
                  </a:lnTo>
                  <a:lnTo>
                    <a:pt x="181" y="17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7" name="Freeform 7"/>
            <p:cNvSpPr>
              <a:spLocks noChangeAspect="1"/>
            </p:cNvSpPr>
            <p:nvPr/>
          </p:nvSpPr>
          <p:spPr bwMode="auto">
            <a:xfrm>
              <a:off x="3675" y="1635"/>
              <a:ext cx="21" cy="25"/>
            </a:xfrm>
            <a:custGeom>
              <a:avLst/>
              <a:gdLst>
                <a:gd name="T0" fmla="*/ 145 w 149"/>
                <a:gd name="T1" fmla="*/ 81 h 201"/>
                <a:gd name="T2" fmla="*/ 138 w 149"/>
                <a:gd name="T3" fmla="*/ 61 h 201"/>
                <a:gd name="T4" fmla="*/ 130 w 149"/>
                <a:gd name="T5" fmla="*/ 44 h 201"/>
                <a:gd name="T6" fmla="*/ 119 w 149"/>
                <a:gd name="T7" fmla="*/ 30 h 201"/>
                <a:gd name="T8" fmla="*/ 108 w 149"/>
                <a:gd name="T9" fmla="*/ 17 h 201"/>
                <a:gd name="T10" fmla="*/ 94 w 149"/>
                <a:gd name="T11" fmla="*/ 7 h 201"/>
                <a:gd name="T12" fmla="*/ 80 w 149"/>
                <a:gd name="T13" fmla="*/ 3 h 201"/>
                <a:gd name="T14" fmla="*/ 66 w 149"/>
                <a:gd name="T15" fmla="*/ 0 h 201"/>
                <a:gd name="T16" fmla="*/ 52 w 149"/>
                <a:gd name="T17" fmla="*/ 4 h 201"/>
                <a:gd name="T18" fmla="*/ 36 w 149"/>
                <a:gd name="T19" fmla="*/ 9 h 201"/>
                <a:gd name="T20" fmla="*/ 25 w 149"/>
                <a:gd name="T21" fmla="*/ 18 h 201"/>
                <a:gd name="T22" fmla="*/ 15 w 149"/>
                <a:gd name="T23" fmla="*/ 31 h 201"/>
                <a:gd name="T24" fmla="*/ 8 w 149"/>
                <a:gd name="T25" fmla="*/ 48 h 201"/>
                <a:gd name="T26" fmla="*/ 2 w 149"/>
                <a:gd name="T27" fmla="*/ 65 h 201"/>
                <a:gd name="T28" fmla="*/ 0 w 149"/>
                <a:gd name="T29" fmla="*/ 83 h 201"/>
                <a:gd name="T30" fmla="*/ 0 w 149"/>
                <a:gd name="T31" fmla="*/ 102 h 201"/>
                <a:gd name="T32" fmla="*/ 4 w 149"/>
                <a:gd name="T33" fmla="*/ 122 h 201"/>
                <a:gd name="T34" fmla="*/ 9 w 149"/>
                <a:gd name="T35" fmla="*/ 141 h 201"/>
                <a:gd name="T36" fmla="*/ 12 w 149"/>
                <a:gd name="T37" fmla="*/ 149 h 201"/>
                <a:gd name="T38" fmla="*/ 17 w 149"/>
                <a:gd name="T39" fmla="*/ 158 h 201"/>
                <a:gd name="T40" fmla="*/ 28 w 149"/>
                <a:gd name="T41" fmla="*/ 173 h 201"/>
                <a:gd name="T42" fmla="*/ 41 w 149"/>
                <a:gd name="T43" fmla="*/ 185 h 201"/>
                <a:gd name="T44" fmla="*/ 55 w 149"/>
                <a:gd name="T45" fmla="*/ 194 h 201"/>
                <a:gd name="T46" fmla="*/ 69 w 149"/>
                <a:gd name="T47" fmla="*/ 200 h 201"/>
                <a:gd name="T48" fmla="*/ 83 w 149"/>
                <a:gd name="T49" fmla="*/ 201 h 201"/>
                <a:gd name="T50" fmla="*/ 98 w 149"/>
                <a:gd name="T51" fmla="*/ 199 h 201"/>
                <a:gd name="T52" fmla="*/ 104 w 149"/>
                <a:gd name="T53" fmla="*/ 196 h 201"/>
                <a:gd name="T54" fmla="*/ 107 w 149"/>
                <a:gd name="T55" fmla="*/ 193 h 201"/>
                <a:gd name="T56" fmla="*/ 111 w 149"/>
                <a:gd name="T57" fmla="*/ 192 h 201"/>
                <a:gd name="T58" fmla="*/ 123 w 149"/>
                <a:gd name="T59" fmla="*/ 183 h 201"/>
                <a:gd name="T60" fmla="*/ 127 w 149"/>
                <a:gd name="T61" fmla="*/ 176 h 201"/>
                <a:gd name="T62" fmla="*/ 132 w 149"/>
                <a:gd name="T63" fmla="*/ 170 h 201"/>
                <a:gd name="T64" fmla="*/ 136 w 149"/>
                <a:gd name="T65" fmla="*/ 162 h 201"/>
                <a:gd name="T66" fmla="*/ 141 w 149"/>
                <a:gd name="T67" fmla="*/ 155 h 201"/>
                <a:gd name="T68" fmla="*/ 143 w 149"/>
                <a:gd name="T69" fmla="*/ 145 h 201"/>
                <a:gd name="T70" fmla="*/ 146 w 149"/>
                <a:gd name="T71" fmla="*/ 136 h 201"/>
                <a:gd name="T72" fmla="*/ 149 w 149"/>
                <a:gd name="T73" fmla="*/ 118 h 201"/>
                <a:gd name="T74" fmla="*/ 148 w 149"/>
                <a:gd name="T75" fmla="*/ 115 h 201"/>
                <a:gd name="T76" fmla="*/ 148 w 149"/>
                <a:gd name="T77" fmla="*/ 114 h 201"/>
                <a:gd name="T78" fmla="*/ 148 w 149"/>
                <a:gd name="T79" fmla="*/ 112 h 201"/>
                <a:gd name="T80" fmla="*/ 148 w 149"/>
                <a:gd name="T81" fmla="*/ 108 h 201"/>
                <a:gd name="T82" fmla="*/ 148 w 149"/>
                <a:gd name="T83" fmla="*/ 99 h 201"/>
                <a:gd name="T84" fmla="*/ 145 w 149"/>
                <a:gd name="T85" fmla="*/ 81 h 2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201"/>
                <a:gd name="T131" fmla="*/ 149 w 149"/>
                <a:gd name="T132" fmla="*/ 201 h 2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201">
                  <a:moveTo>
                    <a:pt x="145" y="81"/>
                  </a:moveTo>
                  <a:lnTo>
                    <a:pt x="138" y="61"/>
                  </a:lnTo>
                  <a:lnTo>
                    <a:pt x="130" y="44"/>
                  </a:lnTo>
                  <a:lnTo>
                    <a:pt x="119" y="30"/>
                  </a:lnTo>
                  <a:lnTo>
                    <a:pt x="108" y="17"/>
                  </a:lnTo>
                  <a:lnTo>
                    <a:pt x="94" y="7"/>
                  </a:lnTo>
                  <a:lnTo>
                    <a:pt x="80" y="3"/>
                  </a:lnTo>
                  <a:lnTo>
                    <a:pt x="66" y="0"/>
                  </a:lnTo>
                  <a:lnTo>
                    <a:pt x="52" y="4"/>
                  </a:lnTo>
                  <a:lnTo>
                    <a:pt x="36" y="9"/>
                  </a:lnTo>
                  <a:lnTo>
                    <a:pt x="25" y="18"/>
                  </a:lnTo>
                  <a:lnTo>
                    <a:pt x="15" y="31"/>
                  </a:lnTo>
                  <a:lnTo>
                    <a:pt x="8" y="48"/>
                  </a:lnTo>
                  <a:lnTo>
                    <a:pt x="2" y="65"/>
                  </a:lnTo>
                  <a:lnTo>
                    <a:pt x="0" y="83"/>
                  </a:lnTo>
                  <a:lnTo>
                    <a:pt x="0" y="102"/>
                  </a:lnTo>
                  <a:lnTo>
                    <a:pt x="4" y="122"/>
                  </a:lnTo>
                  <a:lnTo>
                    <a:pt x="9" y="141"/>
                  </a:lnTo>
                  <a:lnTo>
                    <a:pt x="12" y="149"/>
                  </a:lnTo>
                  <a:lnTo>
                    <a:pt x="17" y="158"/>
                  </a:lnTo>
                  <a:lnTo>
                    <a:pt x="28" y="173"/>
                  </a:lnTo>
                  <a:lnTo>
                    <a:pt x="41" y="185"/>
                  </a:lnTo>
                  <a:lnTo>
                    <a:pt x="55" y="194"/>
                  </a:lnTo>
                  <a:lnTo>
                    <a:pt x="69" y="200"/>
                  </a:lnTo>
                  <a:lnTo>
                    <a:pt x="83" y="201"/>
                  </a:lnTo>
                  <a:lnTo>
                    <a:pt x="98" y="199"/>
                  </a:lnTo>
                  <a:lnTo>
                    <a:pt x="104" y="196"/>
                  </a:lnTo>
                  <a:lnTo>
                    <a:pt x="107" y="193"/>
                  </a:lnTo>
                  <a:lnTo>
                    <a:pt x="111" y="192"/>
                  </a:lnTo>
                  <a:lnTo>
                    <a:pt x="123" y="183"/>
                  </a:lnTo>
                  <a:lnTo>
                    <a:pt x="127" y="176"/>
                  </a:lnTo>
                  <a:lnTo>
                    <a:pt x="132" y="170"/>
                  </a:lnTo>
                  <a:lnTo>
                    <a:pt x="136" y="162"/>
                  </a:lnTo>
                  <a:lnTo>
                    <a:pt x="141" y="155"/>
                  </a:lnTo>
                  <a:lnTo>
                    <a:pt x="143" y="145"/>
                  </a:lnTo>
                  <a:lnTo>
                    <a:pt x="146" y="136"/>
                  </a:lnTo>
                  <a:lnTo>
                    <a:pt x="149" y="118"/>
                  </a:lnTo>
                  <a:lnTo>
                    <a:pt x="148" y="115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8" y="108"/>
                  </a:lnTo>
                  <a:lnTo>
                    <a:pt x="148" y="99"/>
                  </a:lnTo>
                  <a:lnTo>
                    <a:pt x="145" y="81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8" name="Freeform 8"/>
            <p:cNvSpPr>
              <a:spLocks noChangeAspect="1"/>
            </p:cNvSpPr>
            <p:nvPr/>
          </p:nvSpPr>
          <p:spPr bwMode="auto">
            <a:xfrm>
              <a:off x="3652" y="1663"/>
              <a:ext cx="32" cy="28"/>
            </a:xfrm>
            <a:custGeom>
              <a:avLst/>
              <a:gdLst>
                <a:gd name="T0" fmla="*/ 217 w 223"/>
                <a:gd name="T1" fmla="*/ 60 h 222"/>
                <a:gd name="T2" fmla="*/ 222 w 223"/>
                <a:gd name="T3" fmla="*/ 42 h 222"/>
                <a:gd name="T4" fmla="*/ 223 w 223"/>
                <a:gd name="T5" fmla="*/ 28 h 222"/>
                <a:gd name="T6" fmla="*/ 218 w 223"/>
                <a:gd name="T7" fmla="*/ 18 h 222"/>
                <a:gd name="T8" fmla="*/ 210 w 223"/>
                <a:gd name="T9" fmla="*/ 14 h 222"/>
                <a:gd name="T10" fmla="*/ 196 w 223"/>
                <a:gd name="T11" fmla="*/ 13 h 222"/>
                <a:gd name="T12" fmla="*/ 168 w 223"/>
                <a:gd name="T13" fmla="*/ 37 h 222"/>
                <a:gd name="T14" fmla="*/ 146 w 223"/>
                <a:gd name="T15" fmla="*/ 74 h 222"/>
                <a:gd name="T16" fmla="*/ 128 w 223"/>
                <a:gd name="T17" fmla="*/ 120 h 222"/>
                <a:gd name="T18" fmla="*/ 115 w 223"/>
                <a:gd name="T19" fmla="*/ 178 h 222"/>
                <a:gd name="T20" fmla="*/ 97 w 223"/>
                <a:gd name="T21" fmla="*/ 158 h 222"/>
                <a:gd name="T22" fmla="*/ 87 w 223"/>
                <a:gd name="T23" fmla="*/ 130 h 222"/>
                <a:gd name="T24" fmla="*/ 83 w 223"/>
                <a:gd name="T25" fmla="*/ 90 h 222"/>
                <a:gd name="T26" fmla="*/ 88 w 223"/>
                <a:gd name="T27" fmla="*/ 43 h 222"/>
                <a:gd name="T28" fmla="*/ 89 w 223"/>
                <a:gd name="T29" fmla="*/ 26 h 222"/>
                <a:gd name="T30" fmla="*/ 84 w 223"/>
                <a:gd name="T31" fmla="*/ 17 h 222"/>
                <a:gd name="T32" fmla="*/ 50 w 223"/>
                <a:gd name="T33" fmla="*/ 18 h 222"/>
                <a:gd name="T34" fmla="*/ 22 w 223"/>
                <a:gd name="T35" fmla="*/ 12 h 222"/>
                <a:gd name="T36" fmla="*/ 10 w 223"/>
                <a:gd name="T37" fmla="*/ 3 h 222"/>
                <a:gd name="T38" fmla="*/ 3 w 223"/>
                <a:gd name="T39" fmla="*/ 1 h 222"/>
                <a:gd name="T40" fmla="*/ 0 w 223"/>
                <a:gd name="T41" fmla="*/ 8 h 222"/>
                <a:gd name="T42" fmla="*/ 2 w 223"/>
                <a:gd name="T43" fmla="*/ 23 h 222"/>
                <a:gd name="T44" fmla="*/ 23 w 223"/>
                <a:gd name="T45" fmla="*/ 37 h 222"/>
                <a:gd name="T46" fmla="*/ 52 w 223"/>
                <a:gd name="T47" fmla="*/ 46 h 222"/>
                <a:gd name="T48" fmla="*/ 59 w 223"/>
                <a:gd name="T49" fmla="*/ 50 h 222"/>
                <a:gd name="T50" fmla="*/ 60 w 223"/>
                <a:gd name="T51" fmla="*/ 59 h 222"/>
                <a:gd name="T52" fmla="*/ 60 w 223"/>
                <a:gd name="T53" fmla="*/ 90 h 222"/>
                <a:gd name="T54" fmla="*/ 65 w 223"/>
                <a:gd name="T55" fmla="*/ 138 h 222"/>
                <a:gd name="T56" fmla="*/ 71 w 223"/>
                <a:gd name="T57" fmla="*/ 159 h 222"/>
                <a:gd name="T58" fmla="*/ 89 w 223"/>
                <a:gd name="T59" fmla="*/ 194 h 222"/>
                <a:gd name="T60" fmla="*/ 115 w 223"/>
                <a:gd name="T61" fmla="*/ 222 h 222"/>
                <a:gd name="T62" fmla="*/ 127 w 223"/>
                <a:gd name="T63" fmla="*/ 215 h 222"/>
                <a:gd name="T64" fmla="*/ 135 w 223"/>
                <a:gd name="T65" fmla="*/ 195 h 222"/>
                <a:gd name="T66" fmla="*/ 149 w 223"/>
                <a:gd name="T67" fmla="*/ 151 h 222"/>
                <a:gd name="T68" fmla="*/ 175 w 223"/>
                <a:gd name="T69" fmla="*/ 100 h 222"/>
                <a:gd name="T70" fmla="*/ 210 w 223"/>
                <a:gd name="T71" fmla="*/ 66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222"/>
                <a:gd name="T110" fmla="*/ 223 w 223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222">
                  <a:moveTo>
                    <a:pt x="210" y="66"/>
                  </a:moveTo>
                  <a:lnTo>
                    <a:pt x="217" y="60"/>
                  </a:lnTo>
                  <a:lnTo>
                    <a:pt x="220" y="50"/>
                  </a:lnTo>
                  <a:lnTo>
                    <a:pt x="222" y="42"/>
                  </a:lnTo>
                  <a:lnTo>
                    <a:pt x="223" y="34"/>
                  </a:lnTo>
                  <a:lnTo>
                    <a:pt x="223" y="28"/>
                  </a:lnTo>
                  <a:lnTo>
                    <a:pt x="221" y="23"/>
                  </a:lnTo>
                  <a:lnTo>
                    <a:pt x="218" y="18"/>
                  </a:lnTo>
                  <a:lnTo>
                    <a:pt x="214" y="15"/>
                  </a:lnTo>
                  <a:lnTo>
                    <a:pt x="210" y="14"/>
                  </a:lnTo>
                  <a:lnTo>
                    <a:pt x="202" y="12"/>
                  </a:lnTo>
                  <a:lnTo>
                    <a:pt x="196" y="13"/>
                  </a:lnTo>
                  <a:lnTo>
                    <a:pt x="181" y="23"/>
                  </a:lnTo>
                  <a:lnTo>
                    <a:pt x="168" y="37"/>
                  </a:lnTo>
                  <a:lnTo>
                    <a:pt x="156" y="54"/>
                  </a:lnTo>
                  <a:lnTo>
                    <a:pt x="146" y="74"/>
                  </a:lnTo>
                  <a:lnTo>
                    <a:pt x="136" y="95"/>
                  </a:lnTo>
                  <a:lnTo>
                    <a:pt x="128" y="120"/>
                  </a:lnTo>
                  <a:lnTo>
                    <a:pt x="120" y="148"/>
                  </a:lnTo>
                  <a:lnTo>
                    <a:pt x="115" y="178"/>
                  </a:lnTo>
                  <a:lnTo>
                    <a:pt x="104" y="168"/>
                  </a:lnTo>
                  <a:lnTo>
                    <a:pt x="97" y="158"/>
                  </a:lnTo>
                  <a:lnTo>
                    <a:pt x="90" y="145"/>
                  </a:lnTo>
                  <a:lnTo>
                    <a:pt x="87" y="130"/>
                  </a:lnTo>
                  <a:lnTo>
                    <a:pt x="84" y="111"/>
                  </a:lnTo>
                  <a:lnTo>
                    <a:pt x="83" y="90"/>
                  </a:lnTo>
                  <a:lnTo>
                    <a:pt x="84" y="67"/>
                  </a:lnTo>
                  <a:lnTo>
                    <a:pt x="88" y="43"/>
                  </a:lnTo>
                  <a:lnTo>
                    <a:pt x="89" y="33"/>
                  </a:lnTo>
                  <a:lnTo>
                    <a:pt x="89" y="26"/>
                  </a:lnTo>
                  <a:lnTo>
                    <a:pt x="87" y="21"/>
                  </a:lnTo>
                  <a:lnTo>
                    <a:pt x="84" y="17"/>
                  </a:lnTo>
                  <a:lnTo>
                    <a:pt x="66" y="18"/>
                  </a:lnTo>
                  <a:lnTo>
                    <a:pt x="50" y="18"/>
                  </a:lnTo>
                  <a:lnTo>
                    <a:pt x="35" y="15"/>
                  </a:lnTo>
                  <a:lnTo>
                    <a:pt x="22" y="12"/>
                  </a:lnTo>
                  <a:lnTo>
                    <a:pt x="15" y="6"/>
                  </a:lnTo>
                  <a:lnTo>
                    <a:pt x="10" y="3"/>
                  </a:lnTo>
                  <a:lnTo>
                    <a:pt x="5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23"/>
                  </a:lnTo>
                  <a:lnTo>
                    <a:pt x="11" y="31"/>
                  </a:lnTo>
                  <a:lnTo>
                    <a:pt x="23" y="37"/>
                  </a:lnTo>
                  <a:lnTo>
                    <a:pt x="36" y="42"/>
                  </a:lnTo>
                  <a:lnTo>
                    <a:pt x="52" y="46"/>
                  </a:lnTo>
                  <a:lnTo>
                    <a:pt x="56" y="46"/>
                  </a:lnTo>
                  <a:lnTo>
                    <a:pt x="59" y="50"/>
                  </a:lnTo>
                  <a:lnTo>
                    <a:pt x="60" y="56"/>
                  </a:lnTo>
                  <a:lnTo>
                    <a:pt x="60" y="59"/>
                  </a:lnTo>
                  <a:lnTo>
                    <a:pt x="61" y="65"/>
                  </a:lnTo>
                  <a:lnTo>
                    <a:pt x="60" y="90"/>
                  </a:lnTo>
                  <a:lnTo>
                    <a:pt x="61" y="115"/>
                  </a:lnTo>
                  <a:lnTo>
                    <a:pt x="65" y="138"/>
                  </a:lnTo>
                  <a:lnTo>
                    <a:pt x="67" y="148"/>
                  </a:lnTo>
                  <a:lnTo>
                    <a:pt x="71" y="159"/>
                  </a:lnTo>
                  <a:lnTo>
                    <a:pt x="78" y="177"/>
                  </a:lnTo>
                  <a:lnTo>
                    <a:pt x="89" y="194"/>
                  </a:lnTo>
                  <a:lnTo>
                    <a:pt x="100" y="209"/>
                  </a:lnTo>
                  <a:lnTo>
                    <a:pt x="115" y="222"/>
                  </a:lnTo>
                  <a:lnTo>
                    <a:pt x="121" y="219"/>
                  </a:lnTo>
                  <a:lnTo>
                    <a:pt x="127" y="215"/>
                  </a:lnTo>
                  <a:lnTo>
                    <a:pt x="131" y="206"/>
                  </a:lnTo>
                  <a:lnTo>
                    <a:pt x="135" y="195"/>
                  </a:lnTo>
                  <a:lnTo>
                    <a:pt x="141" y="172"/>
                  </a:lnTo>
                  <a:lnTo>
                    <a:pt x="149" y="151"/>
                  </a:lnTo>
                  <a:lnTo>
                    <a:pt x="166" y="116"/>
                  </a:lnTo>
                  <a:lnTo>
                    <a:pt x="175" y="100"/>
                  </a:lnTo>
                  <a:lnTo>
                    <a:pt x="186" y="87"/>
                  </a:lnTo>
                  <a:lnTo>
                    <a:pt x="210" y="66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9" name="Freeform 9"/>
            <p:cNvSpPr>
              <a:spLocks noChangeAspect="1"/>
            </p:cNvSpPr>
            <p:nvPr/>
          </p:nvSpPr>
          <p:spPr bwMode="auto">
            <a:xfrm>
              <a:off x="3660" y="1661"/>
              <a:ext cx="54" cy="86"/>
            </a:xfrm>
            <a:custGeom>
              <a:avLst/>
              <a:gdLst>
                <a:gd name="T0" fmla="*/ 268 w 377"/>
                <a:gd name="T1" fmla="*/ 29 h 692"/>
                <a:gd name="T2" fmla="*/ 243 w 377"/>
                <a:gd name="T3" fmla="*/ 4 h 692"/>
                <a:gd name="T4" fmla="*/ 221 w 377"/>
                <a:gd name="T5" fmla="*/ 1 h 692"/>
                <a:gd name="T6" fmla="*/ 200 w 377"/>
                <a:gd name="T7" fmla="*/ 18 h 692"/>
                <a:gd name="T8" fmla="*/ 182 w 377"/>
                <a:gd name="T9" fmla="*/ 55 h 692"/>
                <a:gd name="T10" fmla="*/ 175 w 377"/>
                <a:gd name="T11" fmla="*/ 120 h 692"/>
                <a:gd name="T12" fmla="*/ 179 w 377"/>
                <a:gd name="T13" fmla="*/ 203 h 692"/>
                <a:gd name="T14" fmla="*/ 167 w 377"/>
                <a:gd name="T15" fmla="*/ 288 h 692"/>
                <a:gd name="T16" fmla="*/ 129 w 377"/>
                <a:gd name="T17" fmla="*/ 339 h 692"/>
                <a:gd name="T18" fmla="*/ 92 w 377"/>
                <a:gd name="T19" fmla="*/ 399 h 692"/>
                <a:gd name="T20" fmla="*/ 64 w 377"/>
                <a:gd name="T21" fmla="*/ 492 h 692"/>
                <a:gd name="T22" fmla="*/ 71 w 377"/>
                <a:gd name="T23" fmla="*/ 524 h 692"/>
                <a:gd name="T24" fmla="*/ 112 w 377"/>
                <a:gd name="T25" fmla="*/ 580 h 692"/>
                <a:gd name="T26" fmla="*/ 133 w 377"/>
                <a:gd name="T27" fmla="*/ 648 h 692"/>
                <a:gd name="T28" fmla="*/ 35 w 377"/>
                <a:gd name="T29" fmla="*/ 654 h 692"/>
                <a:gd name="T30" fmla="*/ 1 w 377"/>
                <a:gd name="T31" fmla="*/ 678 h 692"/>
                <a:gd name="T32" fmla="*/ 14 w 377"/>
                <a:gd name="T33" fmla="*/ 689 h 692"/>
                <a:gd name="T34" fmla="*/ 47 w 377"/>
                <a:gd name="T35" fmla="*/ 692 h 692"/>
                <a:gd name="T36" fmla="*/ 117 w 377"/>
                <a:gd name="T37" fmla="*/ 671 h 692"/>
                <a:gd name="T38" fmla="*/ 142 w 377"/>
                <a:gd name="T39" fmla="*/ 671 h 692"/>
                <a:gd name="T40" fmla="*/ 152 w 377"/>
                <a:gd name="T41" fmla="*/ 669 h 692"/>
                <a:gd name="T42" fmla="*/ 160 w 377"/>
                <a:gd name="T43" fmla="*/ 662 h 692"/>
                <a:gd name="T44" fmla="*/ 144 w 377"/>
                <a:gd name="T45" fmla="*/ 592 h 692"/>
                <a:gd name="T46" fmla="*/ 110 w 377"/>
                <a:gd name="T47" fmla="*/ 535 h 692"/>
                <a:gd name="T48" fmla="*/ 107 w 377"/>
                <a:gd name="T49" fmla="*/ 463 h 692"/>
                <a:gd name="T50" fmla="*/ 141 w 377"/>
                <a:gd name="T51" fmla="*/ 409 h 692"/>
                <a:gd name="T52" fmla="*/ 184 w 377"/>
                <a:gd name="T53" fmla="*/ 379 h 692"/>
                <a:gd name="T54" fmla="*/ 207 w 377"/>
                <a:gd name="T55" fmla="*/ 374 h 692"/>
                <a:gd name="T56" fmla="*/ 287 w 377"/>
                <a:gd name="T57" fmla="*/ 436 h 692"/>
                <a:gd name="T58" fmla="*/ 348 w 377"/>
                <a:gd name="T59" fmla="*/ 514 h 692"/>
                <a:gd name="T60" fmla="*/ 245 w 377"/>
                <a:gd name="T61" fmla="*/ 650 h 692"/>
                <a:gd name="T62" fmla="*/ 252 w 377"/>
                <a:gd name="T63" fmla="*/ 660 h 692"/>
                <a:gd name="T64" fmla="*/ 271 w 377"/>
                <a:gd name="T65" fmla="*/ 665 h 692"/>
                <a:gd name="T66" fmla="*/ 312 w 377"/>
                <a:gd name="T67" fmla="*/ 673 h 692"/>
                <a:gd name="T68" fmla="*/ 345 w 377"/>
                <a:gd name="T69" fmla="*/ 691 h 692"/>
                <a:gd name="T70" fmla="*/ 352 w 377"/>
                <a:gd name="T71" fmla="*/ 691 h 692"/>
                <a:gd name="T72" fmla="*/ 355 w 377"/>
                <a:gd name="T73" fmla="*/ 690 h 692"/>
                <a:gd name="T74" fmla="*/ 361 w 377"/>
                <a:gd name="T75" fmla="*/ 687 h 692"/>
                <a:gd name="T76" fmla="*/ 365 w 377"/>
                <a:gd name="T77" fmla="*/ 685 h 692"/>
                <a:gd name="T78" fmla="*/ 368 w 377"/>
                <a:gd name="T79" fmla="*/ 678 h 692"/>
                <a:gd name="T80" fmla="*/ 362 w 377"/>
                <a:gd name="T81" fmla="*/ 660 h 692"/>
                <a:gd name="T82" fmla="*/ 296 w 377"/>
                <a:gd name="T83" fmla="*/ 643 h 692"/>
                <a:gd name="T84" fmla="*/ 295 w 377"/>
                <a:gd name="T85" fmla="*/ 601 h 692"/>
                <a:gd name="T86" fmla="*/ 369 w 377"/>
                <a:gd name="T87" fmla="*/ 538 h 692"/>
                <a:gd name="T88" fmla="*/ 375 w 377"/>
                <a:gd name="T89" fmla="*/ 491 h 692"/>
                <a:gd name="T90" fmla="*/ 323 w 377"/>
                <a:gd name="T91" fmla="*/ 403 h 692"/>
                <a:gd name="T92" fmla="*/ 278 w 377"/>
                <a:gd name="T93" fmla="*/ 298 h 692"/>
                <a:gd name="T94" fmla="*/ 302 w 377"/>
                <a:gd name="T95" fmla="*/ 193 h 692"/>
                <a:gd name="T96" fmla="*/ 295 w 377"/>
                <a:gd name="T97" fmla="*/ 90 h 69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692"/>
                <a:gd name="T149" fmla="*/ 377 w 377"/>
                <a:gd name="T150" fmla="*/ 692 h 69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692">
                  <a:moveTo>
                    <a:pt x="286" y="59"/>
                  </a:moveTo>
                  <a:lnTo>
                    <a:pt x="276" y="42"/>
                  </a:lnTo>
                  <a:lnTo>
                    <a:pt x="268" y="29"/>
                  </a:lnTo>
                  <a:lnTo>
                    <a:pt x="259" y="19"/>
                  </a:lnTo>
                  <a:lnTo>
                    <a:pt x="251" y="11"/>
                  </a:lnTo>
                  <a:lnTo>
                    <a:pt x="243" y="4"/>
                  </a:lnTo>
                  <a:lnTo>
                    <a:pt x="235" y="1"/>
                  </a:lnTo>
                  <a:lnTo>
                    <a:pt x="227" y="0"/>
                  </a:lnTo>
                  <a:lnTo>
                    <a:pt x="221" y="1"/>
                  </a:lnTo>
                  <a:lnTo>
                    <a:pt x="213" y="4"/>
                  </a:lnTo>
                  <a:lnTo>
                    <a:pt x="207" y="10"/>
                  </a:lnTo>
                  <a:lnTo>
                    <a:pt x="200" y="18"/>
                  </a:lnTo>
                  <a:lnTo>
                    <a:pt x="194" y="28"/>
                  </a:lnTo>
                  <a:lnTo>
                    <a:pt x="188" y="41"/>
                  </a:lnTo>
                  <a:lnTo>
                    <a:pt x="182" y="55"/>
                  </a:lnTo>
                  <a:lnTo>
                    <a:pt x="176" y="72"/>
                  </a:lnTo>
                  <a:lnTo>
                    <a:pt x="171" y="92"/>
                  </a:lnTo>
                  <a:lnTo>
                    <a:pt x="175" y="120"/>
                  </a:lnTo>
                  <a:lnTo>
                    <a:pt x="178" y="147"/>
                  </a:lnTo>
                  <a:lnTo>
                    <a:pt x="179" y="174"/>
                  </a:lnTo>
                  <a:lnTo>
                    <a:pt x="179" y="203"/>
                  </a:lnTo>
                  <a:lnTo>
                    <a:pt x="176" y="230"/>
                  </a:lnTo>
                  <a:lnTo>
                    <a:pt x="173" y="259"/>
                  </a:lnTo>
                  <a:lnTo>
                    <a:pt x="167" y="288"/>
                  </a:lnTo>
                  <a:lnTo>
                    <a:pt x="160" y="317"/>
                  </a:lnTo>
                  <a:lnTo>
                    <a:pt x="143" y="326"/>
                  </a:lnTo>
                  <a:lnTo>
                    <a:pt x="129" y="339"/>
                  </a:lnTo>
                  <a:lnTo>
                    <a:pt x="116" y="356"/>
                  </a:lnTo>
                  <a:lnTo>
                    <a:pt x="104" y="377"/>
                  </a:lnTo>
                  <a:lnTo>
                    <a:pt x="92" y="399"/>
                  </a:lnTo>
                  <a:lnTo>
                    <a:pt x="82" y="426"/>
                  </a:lnTo>
                  <a:lnTo>
                    <a:pt x="72" y="457"/>
                  </a:lnTo>
                  <a:lnTo>
                    <a:pt x="64" y="492"/>
                  </a:lnTo>
                  <a:lnTo>
                    <a:pt x="63" y="504"/>
                  </a:lnTo>
                  <a:lnTo>
                    <a:pt x="66" y="517"/>
                  </a:lnTo>
                  <a:lnTo>
                    <a:pt x="71" y="524"/>
                  </a:lnTo>
                  <a:lnTo>
                    <a:pt x="80" y="532"/>
                  </a:lnTo>
                  <a:lnTo>
                    <a:pt x="97" y="554"/>
                  </a:lnTo>
                  <a:lnTo>
                    <a:pt x="112" y="580"/>
                  </a:lnTo>
                  <a:lnTo>
                    <a:pt x="126" y="607"/>
                  </a:lnTo>
                  <a:lnTo>
                    <a:pt x="139" y="637"/>
                  </a:lnTo>
                  <a:lnTo>
                    <a:pt x="133" y="648"/>
                  </a:lnTo>
                  <a:lnTo>
                    <a:pt x="99" y="645"/>
                  </a:lnTo>
                  <a:lnTo>
                    <a:pt x="67" y="647"/>
                  </a:lnTo>
                  <a:lnTo>
                    <a:pt x="35" y="654"/>
                  </a:lnTo>
                  <a:lnTo>
                    <a:pt x="3" y="665"/>
                  </a:lnTo>
                  <a:lnTo>
                    <a:pt x="0" y="671"/>
                  </a:lnTo>
                  <a:lnTo>
                    <a:pt x="1" y="678"/>
                  </a:lnTo>
                  <a:lnTo>
                    <a:pt x="2" y="682"/>
                  </a:lnTo>
                  <a:lnTo>
                    <a:pt x="8" y="687"/>
                  </a:lnTo>
                  <a:lnTo>
                    <a:pt x="14" y="689"/>
                  </a:lnTo>
                  <a:lnTo>
                    <a:pt x="23" y="691"/>
                  </a:lnTo>
                  <a:lnTo>
                    <a:pt x="34" y="691"/>
                  </a:lnTo>
                  <a:lnTo>
                    <a:pt x="47" y="692"/>
                  </a:lnTo>
                  <a:lnTo>
                    <a:pt x="69" y="681"/>
                  </a:lnTo>
                  <a:lnTo>
                    <a:pt x="93" y="674"/>
                  </a:lnTo>
                  <a:lnTo>
                    <a:pt x="117" y="671"/>
                  </a:lnTo>
                  <a:lnTo>
                    <a:pt x="141" y="672"/>
                  </a:lnTo>
                  <a:lnTo>
                    <a:pt x="141" y="671"/>
                  </a:lnTo>
                  <a:lnTo>
                    <a:pt x="142" y="671"/>
                  </a:lnTo>
                  <a:lnTo>
                    <a:pt x="144" y="671"/>
                  </a:lnTo>
                  <a:lnTo>
                    <a:pt x="148" y="671"/>
                  </a:lnTo>
                  <a:lnTo>
                    <a:pt x="152" y="669"/>
                  </a:lnTo>
                  <a:lnTo>
                    <a:pt x="156" y="668"/>
                  </a:lnTo>
                  <a:lnTo>
                    <a:pt x="158" y="664"/>
                  </a:lnTo>
                  <a:lnTo>
                    <a:pt x="160" y="662"/>
                  </a:lnTo>
                  <a:lnTo>
                    <a:pt x="163" y="655"/>
                  </a:lnTo>
                  <a:lnTo>
                    <a:pt x="158" y="627"/>
                  </a:lnTo>
                  <a:lnTo>
                    <a:pt x="144" y="592"/>
                  </a:lnTo>
                  <a:lnTo>
                    <a:pt x="129" y="562"/>
                  </a:lnTo>
                  <a:lnTo>
                    <a:pt x="119" y="547"/>
                  </a:lnTo>
                  <a:lnTo>
                    <a:pt x="110" y="535"/>
                  </a:lnTo>
                  <a:lnTo>
                    <a:pt x="89" y="511"/>
                  </a:lnTo>
                  <a:lnTo>
                    <a:pt x="97" y="485"/>
                  </a:lnTo>
                  <a:lnTo>
                    <a:pt x="107" y="463"/>
                  </a:lnTo>
                  <a:lnTo>
                    <a:pt x="117" y="443"/>
                  </a:lnTo>
                  <a:lnTo>
                    <a:pt x="129" y="426"/>
                  </a:lnTo>
                  <a:lnTo>
                    <a:pt x="141" y="409"/>
                  </a:lnTo>
                  <a:lnTo>
                    <a:pt x="155" y="397"/>
                  </a:lnTo>
                  <a:lnTo>
                    <a:pt x="169" y="387"/>
                  </a:lnTo>
                  <a:lnTo>
                    <a:pt x="184" y="379"/>
                  </a:lnTo>
                  <a:lnTo>
                    <a:pt x="191" y="379"/>
                  </a:lnTo>
                  <a:lnTo>
                    <a:pt x="199" y="378"/>
                  </a:lnTo>
                  <a:lnTo>
                    <a:pt x="207" y="374"/>
                  </a:lnTo>
                  <a:lnTo>
                    <a:pt x="217" y="371"/>
                  </a:lnTo>
                  <a:lnTo>
                    <a:pt x="253" y="401"/>
                  </a:lnTo>
                  <a:lnTo>
                    <a:pt x="287" y="436"/>
                  </a:lnTo>
                  <a:lnTo>
                    <a:pt x="319" y="474"/>
                  </a:lnTo>
                  <a:lnTo>
                    <a:pt x="333" y="493"/>
                  </a:lnTo>
                  <a:lnTo>
                    <a:pt x="348" y="514"/>
                  </a:lnTo>
                  <a:lnTo>
                    <a:pt x="258" y="607"/>
                  </a:lnTo>
                  <a:lnTo>
                    <a:pt x="245" y="628"/>
                  </a:lnTo>
                  <a:lnTo>
                    <a:pt x="245" y="650"/>
                  </a:lnTo>
                  <a:lnTo>
                    <a:pt x="245" y="652"/>
                  </a:lnTo>
                  <a:lnTo>
                    <a:pt x="247" y="655"/>
                  </a:lnTo>
                  <a:lnTo>
                    <a:pt x="252" y="660"/>
                  </a:lnTo>
                  <a:lnTo>
                    <a:pt x="255" y="661"/>
                  </a:lnTo>
                  <a:lnTo>
                    <a:pt x="260" y="663"/>
                  </a:lnTo>
                  <a:lnTo>
                    <a:pt x="271" y="665"/>
                  </a:lnTo>
                  <a:lnTo>
                    <a:pt x="281" y="665"/>
                  </a:lnTo>
                  <a:lnTo>
                    <a:pt x="293" y="668"/>
                  </a:lnTo>
                  <a:lnTo>
                    <a:pt x="312" y="673"/>
                  </a:lnTo>
                  <a:lnTo>
                    <a:pt x="329" y="681"/>
                  </a:lnTo>
                  <a:lnTo>
                    <a:pt x="345" y="692"/>
                  </a:lnTo>
                  <a:lnTo>
                    <a:pt x="345" y="691"/>
                  </a:lnTo>
                  <a:lnTo>
                    <a:pt x="346" y="691"/>
                  </a:lnTo>
                  <a:lnTo>
                    <a:pt x="348" y="691"/>
                  </a:lnTo>
                  <a:lnTo>
                    <a:pt x="352" y="691"/>
                  </a:lnTo>
                  <a:lnTo>
                    <a:pt x="352" y="690"/>
                  </a:lnTo>
                  <a:lnTo>
                    <a:pt x="353" y="690"/>
                  </a:lnTo>
                  <a:lnTo>
                    <a:pt x="355" y="690"/>
                  </a:lnTo>
                  <a:lnTo>
                    <a:pt x="359" y="690"/>
                  </a:lnTo>
                  <a:lnTo>
                    <a:pt x="361" y="688"/>
                  </a:lnTo>
                  <a:lnTo>
                    <a:pt x="361" y="687"/>
                  </a:lnTo>
                  <a:lnTo>
                    <a:pt x="362" y="687"/>
                  </a:lnTo>
                  <a:lnTo>
                    <a:pt x="364" y="687"/>
                  </a:lnTo>
                  <a:lnTo>
                    <a:pt x="365" y="685"/>
                  </a:lnTo>
                  <a:lnTo>
                    <a:pt x="367" y="683"/>
                  </a:lnTo>
                  <a:lnTo>
                    <a:pt x="367" y="680"/>
                  </a:lnTo>
                  <a:lnTo>
                    <a:pt x="368" y="678"/>
                  </a:lnTo>
                  <a:lnTo>
                    <a:pt x="368" y="673"/>
                  </a:lnTo>
                  <a:lnTo>
                    <a:pt x="365" y="667"/>
                  </a:lnTo>
                  <a:lnTo>
                    <a:pt x="362" y="660"/>
                  </a:lnTo>
                  <a:lnTo>
                    <a:pt x="341" y="652"/>
                  </a:lnTo>
                  <a:lnTo>
                    <a:pt x="320" y="647"/>
                  </a:lnTo>
                  <a:lnTo>
                    <a:pt x="296" y="643"/>
                  </a:lnTo>
                  <a:lnTo>
                    <a:pt x="270" y="641"/>
                  </a:lnTo>
                  <a:lnTo>
                    <a:pt x="270" y="628"/>
                  </a:lnTo>
                  <a:lnTo>
                    <a:pt x="295" y="601"/>
                  </a:lnTo>
                  <a:lnTo>
                    <a:pt x="319" y="577"/>
                  </a:lnTo>
                  <a:lnTo>
                    <a:pt x="343" y="556"/>
                  </a:lnTo>
                  <a:lnTo>
                    <a:pt x="369" y="538"/>
                  </a:lnTo>
                  <a:lnTo>
                    <a:pt x="375" y="520"/>
                  </a:lnTo>
                  <a:lnTo>
                    <a:pt x="377" y="505"/>
                  </a:lnTo>
                  <a:lnTo>
                    <a:pt x="375" y="491"/>
                  </a:lnTo>
                  <a:lnTo>
                    <a:pt x="369" y="478"/>
                  </a:lnTo>
                  <a:lnTo>
                    <a:pt x="347" y="439"/>
                  </a:lnTo>
                  <a:lnTo>
                    <a:pt x="323" y="403"/>
                  </a:lnTo>
                  <a:lnTo>
                    <a:pt x="295" y="368"/>
                  </a:lnTo>
                  <a:lnTo>
                    <a:pt x="264" y="335"/>
                  </a:lnTo>
                  <a:lnTo>
                    <a:pt x="278" y="298"/>
                  </a:lnTo>
                  <a:lnTo>
                    <a:pt x="289" y="262"/>
                  </a:lnTo>
                  <a:lnTo>
                    <a:pt x="297" y="227"/>
                  </a:lnTo>
                  <a:lnTo>
                    <a:pt x="302" y="193"/>
                  </a:lnTo>
                  <a:lnTo>
                    <a:pt x="303" y="158"/>
                  </a:lnTo>
                  <a:lnTo>
                    <a:pt x="301" y="124"/>
                  </a:lnTo>
                  <a:lnTo>
                    <a:pt x="295" y="90"/>
                  </a:lnTo>
                  <a:lnTo>
                    <a:pt x="286" y="59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0" name="Freeform 10"/>
            <p:cNvSpPr>
              <a:spLocks noChangeAspect="1"/>
            </p:cNvSpPr>
            <p:nvPr/>
          </p:nvSpPr>
          <p:spPr bwMode="auto">
            <a:xfrm>
              <a:off x="3675" y="1635"/>
              <a:ext cx="21" cy="25"/>
            </a:xfrm>
            <a:custGeom>
              <a:avLst/>
              <a:gdLst>
                <a:gd name="T0" fmla="*/ 108 w 149"/>
                <a:gd name="T1" fmla="*/ 17 h 201"/>
                <a:gd name="T2" fmla="*/ 94 w 149"/>
                <a:gd name="T3" fmla="*/ 7 h 201"/>
                <a:gd name="T4" fmla="*/ 80 w 149"/>
                <a:gd name="T5" fmla="*/ 3 h 201"/>
                <a:gd name="T6" fmla="*/ 66 w 149"/>
                <a:gd name="T7" fmla="*/ 0 h 201"/>
                <a:gd name="T8" fmla="*/ 52 w 149"/>
                <a:gd name="T9" fmla="*/ 4 h 201"/>
                <a:gd name="T10" fmla="*/ 36 w 149"/>
                <a:gd name="T11" fmla="*/ 9 h 201"/>
                <a:gd name="T12" fmla="*/ 25 w 149"/>
                <a:gd name="T13" fmla="*/ 18 h 201"/>
                <a:gd name="T14" fmla="*/ 15 w 149"/>
                <a:gd name="T15" fmla="*/ 31 h 201"/>
                <a:gd name="T16" fmla="*/ 8 w 149"/>
                <a:gd name="T17" fmla="*/ 48 h 201"/>
                <a:gd name="T18" fmla="*/ 2 w 149"/>
                <a:gd name="T19" fmla="*/ 65 h 201"/>
                <a:gd name="T20" fmla="*/ 0 w 149"/>
                <a:gd name="T21" fmla="*/ 83 h 201"/>
                <a:gd name="T22" fmla="*/ 0 w 149"/>
                <a:gd name="T23" fmla="*/ 102 h 201"/>
                <a:gd name="T24" fmla="*/ 4 w 149"/>
                <a:gd name="T25" fmla="*/ 122 h 201"/>
                <a:gd name="T26" fmla="*/ 9 w 149"/>
                <a:gd name="T27" fmla="*/ 141 h 201"/>
                <a:gd name="T28" fmla="*/ 12 w 149"/>
                <a:gd name="T29" fmla="*/ 149 h 201"/>
                <a:gd name="T30" fmla="*/ 17 w 149"/>
                <a:gd name="T31" fmla="*/ 158 h 201"/>
                <a:gd name="T32" fmla="*/ 28 w 149"/>
                <a:gd name="T33" fmla="*/ 173 h 201"/>
                <a:gd name="T34" fmla="*/ 41 w 149"/>
                <a:gd name="T35" fmla="*/ 185 h 201"/>
                <a:gd name="T36" fmla="*/ 55 w 149"/>
                <a:gd name="T37" fmla="*/ 194 h 201"/>
                <a:gd name="T38" fmla="*/ 69 w 149"/>
                <a:gd name="T39" fmla="*/ 200 h 201"/>
                <a:gd name="T40" fmla="*/ 83 w 149"/>
                <a:gd name="T41" fmla="*/ 201 h 201"/>
                <a:gd name="T42" fmla="*/ 98 w 149"/>
                <a:gd name="T43" fmla="*/ 199 h 201"/>
                <a:gd name="T44" fmla="*/ 104 w 149"/>
                <a:gd name="T45" fmla="*/ 196 h 201"/>
                <a:gd name="T46" fmla="*/ 107 w 149"/>
                <a:gd name="T47" fmla="*/ 193 h 201"/>
                <a:gd name="T48" fmla="*/ 111 w 149"/>
                <a:gd name="T49" fmla="*/ 192 h 201"/>
                <a:gd name="T50" fmla="*/ 123 w 149"/>
                <a:gd name="T51" fmla="*/ 183 h 201"/>
                <a:gd name="T52" fmla="*/ 127 w 149"/>
                <a:gd name="T53" fmla="*/ 176 h 201"/>
                <a:gd name="T54" fmla="*/ 132 w 149"/>
                <a:gd name="T55" fmla="*/ 170 h 201"/>
                <a:gd name="T56" fmla="*/ 136 w 149"/>
                <a:gd name="T57" fmla="*/ 162 h 201"/>
                <a:gd name="T58" fmla="*/ 141 w 149"/>
                <a:gd name="T59" fmla="*/ 155 h 201"/>
                <a:gd name="T60" fmla="*/ 143 w 149"/>
                <a:gd name="T61" fmla="*/ 145 h 201"/>
                <a:gd name="T62" fmla="*/ 146 w 149"/>
                <a:gd name="T63" fmla="*/ 136 h 201"/>
                <a:gd name="T64" fmla="*/ 149 w 149"/>
                <a:gd name="T65" fmla="*/ 118 h 201"/>
                <a:gd name="T66" fmla="*/ 148 w 149"/>
                <a:gd name="T67" fmla="*/ 115 h 201"/>
                <a:gd name="T68" fmla="*/ 148 w 149"/>
                <a:gd name="T69" fmla="*/ 114 h 201"/>
                <a:gd name="T70" fmla="*/ 148 w 149"/>
                <a:gd name="T71" fmla="*/ 112 h 201"/>
                <a:gd name="T72" fmla="*/ 148 w 149"/>
                <a:gd name="T73" fmla="*/ 108 h 201"/>
                <a:gd name="T74" fmla="*/ 148 w 149"/>
                <a:gd name="T75" fmla="*/ 99 h 201"/>
                <a:gd name="T76" fmla="*/ 145 w 149"/>
                <a:gd name="T77" fmla="*/ 81 h 201"/>
                <a:gd name="T78" fmla="*/ 138 w 149"/>
                <a:gd name="T79" fmla="*/ 61 h 201"/>
                <a:gd name="T80" fmla="*/ 130 w 149"/>
                <a:gd name="T81" fmla="*/ 44 h 201"/>
                <a:gd name="T82" fmla="*/ 119 w 149"/>
                <a:gd name="T83" fmla="*/ 30 h 201"/>
                <a:gd name="T84" fmla="*/ 108 w 149"/>
                <a:gd name="T85" fmla="*/ 17 h 2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201"/>
                <a:gd name="T131" fmla="*/ 149 w 149"/>
                <a:gd name="T132" fmla="*/ 201 h 2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201">
                  <a:moveTo>
                    <a:pt x="108" y="17"/>
                  </a:moveTo>
                  <a:lnTo>
                    <a:pt x="94" y="7"/>
                  </a:lnTo>
                  <a:lnTo>
                    <a:pt x="80" y="3"/>
                  </a:lnTo>
                  <a:lnTo>
                    <a:pt x="66" y="0"/>
                  </a:lnTo>
                  <a:lnTo>
                    <a:pt x="52" y="4"/>
                  </a:lnTo>
                  <a:lnTo>
                    <a:pt x="36" y="9"/>
                  </a:lnTo>
                  <a:lnTo>
                    <a:pt x="25" y="18"/>
                  </a:lnTo>
                  <a:lnTo>
                    <a:pt x="15" y="31"/>
                  </a:lnTo>
                  <a:lnTo>
                    <a:pt x="8" y="48"/>
                  </a:lnTo>
                  <a:lnTo>
                    <a:pt x="2" y="65"/>
                  </a:lnTo>
                  <a:lnTo>
                    <a:pt x="0" y="83"/>
                  </a:lnTo>
                  <a:lnTo>
                    <a:pt x="0" y="102"/>
                  </a:lnTo>
                  <a:lnTo>
                    <a:pt x="4" y="122"/>
                  </a:lnTo>
                  <a:lnTo>
                    <a:pt x="9" y="141"/>
                  </a:lnTo>
                  <a:lnTo>
                    <a:pt x="12" y="149"/>
                  </a:lnTo>
                  <a:lnTo>
                    <a:pt x="17" y="158"/>
                  </a:lnTo>
                  <a:lnTo>
                    <a:pt x="28" y="173"/>
                  </a:lnTo>
                  <a:lnTo>
                    <a:pt x="41" y="185"/>
                  </a:lnTo>
                  <a:lnTo>
                    <a:pt x="55" y="194"/>
                  </a:lnTo>
                  <a:lnTo>
                    <a:pt x="69" y="200"/>
                  </a:lnTo>
                  <a:lnTo>
                    <a:pt x="83" y="201"/>
                  </a:lnTo>
                  <a:lnTo>
                    <a:pt x="98" y="199"/>
                  </a:lnTo>
                  <a:lnTo>
                    <a:pt x="104" y="196"/>
                  </a:lnTo>
                  <a:lnTo>
                    <a:pt x="107" y="193"/>
                  </a:lnTo>
                  <a:lnTo>
                    <a:pt x="111" y="192"/>
                  </a:lnTo>
                  <a:lnTo>
                    <a:pt x="123" y="183"/>
                  </a:lnTo>
                  <a:lnTo>
                    <a:pt x="127" y="176"/>
                  </a:lnTo>
                  <a:lnTo>
                    <a:pt x="132" y="170"/>
                  </a:lnTo>
                  <a:lnTo>
                    <a:pt x="136" y="162"/>
                  </a:lnTo>
                  <a:lnTo>
                    <a:pt x="141" y="155"/>
                  </a:lnTo>
                  <a:lnTo>
                    <a:pt x="143" y="145"/>
                  </a:lnTo>
                  <a:lnTo>
                    <a:pt x="146" y="136"/>
                  </a:lnTo>
                  <a:lnTo>
                    <a:pt x="149" y="118"/>
                  </a:lnTo>
                  <a:lnTo>
                    <a:pt x="148" y="115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8" y="108"/>
                  </a:lnTo>
                  <a:lnTo>
                    <a:pt x="148" y="99"/>
                  </a:lnTo>
                  <a:lnTo>
                    <a:pt x="145" y="81"/>
                  </a:lnTo>
                  <a:lnTo>
                    <a:pt x="138" y="61"/>
                  </a:lnTo>
                  <a:lnTo>
                    <a:pt x="130" y="44"/>
                  </a:lnTo>
                  <a:lnTo>
                    <a:pt x="119" y="30"/>
                  </a:lnTo>
                  <a:lnTo>
                    <a:pt x="108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1" name="Freeform 11"/>
            <p:cNvSpPr>
              <a:spLocks noChangeAspect="1"/>
            </p:cNvSpPr>
            <p:nvPr/>
          </p:nvSpPr>
          <p:spPr bwMode="auto">
            <a:xfrm>
              <a:off x="3652" y="1663"/>
              <a:ext cx="32" cy="28"/>
            </a:xfrm>
            <a:custGeom>
              <a:avLst/>
              <a:gdLst>
                <a:gd name="T0" fmla="*/ 220 w 223"/>
                <a:gd name="T1" fmla="*/ 50 h 222"/>
                <a:gd name="T2" fmla="*/ 223 w 223"/>
                <a:gd name="T3" fmla="*/ 34 h 222"/>
                <a:gd name="T4" fmla="*/ 221 w 223"/>
                <a:gd name="T5" fmla="*/ 23 h 222"/>
                <a:gd name="T6" fmla="*/ 214 w 223"/>
                <a:gd name="T7" fmla="*/ 15 h 222"/>
                <a:gd name="T8" fmla="*/ 202 w 223"/>
                <a:gd name="T9" fmla="*/ 12 h 222"/>
                <a:gd name="T10" fmla="*/ 181 w 223"/>
                <a:gd name="T11" fmla="*/ 23 h 222"/>
                <a:gd name="T12" fmla="*/ 156 w 223"/>
                <a:gd name="T13" fmla="*/ 54 h 222"/>
                <a:gd name="T14" fmla="*/ 136 w 223"/>
                <a:gd name="T15" fmla="*/ 95 h 222"/>
                <a:gd name="T16" fmla="*/ 120 w 223"/>
                <a:gd name="T17" fmla="*/ 148 h 222"/>
                <a:gd name="T18" fmla="*/ 104 w 223"/>
                <a:gd name="T19" fmla="*/ 168 h 222"/>
                <a:gd name="T20" fmla="*/ 90 w 223"/>
                <a:gd name="T21" fmla="*/ 145 h 222"/>
                <a:gd name="T22" fmla="*/ 84 w 223"/>
                <a:gd name="T23" fmla="*/ 111 h 222"/>
                <a:gd name="T24" fmla="*/ 84 w 223"/>
                <a:gd name="T25" fmla="*/ 67 h 222"/>
                <a:gd name="T26" fmla="*/ 89 w 223"/>
                <a:gd name="T27" fmla="*/ 33 h 222"/>
                <a:gd name="T28" fmla="*/ 87 w 223"/>
                <a:gd name="T29" fmla="*/ 21 h 222"/>
                <a:gd name="T30" fmla="*/ 66 w 223"/>
                <a:gd name="T31" fmla="*/ 18 h 222"/>
                <a:gd name="T32" fmla="*/ 35 w 223"/>
                <a:gd name="T33" fmla="*/ 15 h 222"/>
                <a:gd name="T34" fmla="*/ 15 w 223"/>
                <a:gd name="T35" fmla="*/ 6 h 222"/>
                <a:gd name="T36" fmla="*/ 5 w 223"/>
                <a:gd name="T37" fmla="*/ 0 h 222"/>
                <a:gd name="T38" fmla="*/ 0 w 223"/>
                <a:gd name="T39" fmla="*/ 3 h 222"/>
                <a:gd name="T40" fmla="*/ 0 w 223"/>
                <a:gd name="T41" fmla="*/ 14 h 222"/>
                <a:gd name="T42" fmla="*/ 11 w 223"/>
                <a:gd name="T43" fmla="*/ 31 h 222"/>
                <a:gd name="T44" fmla="*/ 36 w 223"/>
                <a:gd name="T45" fmla="*/ 42 h 222"/>
                <a:gd name="T46" fmla="*/ 56 w 223"/>
                <a:gd name="T47" fmla="*/ 46 h 222"/>
                <a:gd name="T48" fmla="*/ 60 w 223"/>
                <a:gd name="T49" fmla="*/ 56 h 222"/>
                <a:gd name="T50" fmla="*/ 61 w 223"/>
                <a:gd name="T51" fmla="*/ 65 h 222"/>
                <a:gd name="T52" fmla="*/ 61 w 223"/>
                <a:gd name="T53" fmla="*/ 115 h 222"/>
                <a:gd name="T54" fmla="*/ 67 w 223"/>
                <a:gd name="T55" fmla="*/ 148 h 222"/>
                <a:gd name="T56" fmla="*/ 78 w 223"/>
                <a:gd name="T57" fmla="*/ 177 h 222"/>
                <a:gd name="T58" fmla="*/ 100 w 223"/>
                <a:gd name="T59" fmla="*/ 209 h 222"/>
                <a:gd name="T60" fmla="*/ 121 w 223"/>
                <a:gd name="T61" fmla="*/ 219 h 222"/>
                <a:gd name="T62" fmla="*/ 131 w 223"/>
                <a:gd name="T63" fmla="*/ 206 h 222"/>
                <a:gd name="T64" fmla="*/ 141 w 223"/>
                <a:gd name="T65" fmla="*/ 172 h 222"/>
                <a:gd name="T66" fmla="*/ 166 w 223"/>
                <a:gd name="T67" fmla="*/ 116 h 222"/>
                <a:gd name="T68" fmla="*/ 186 w 223"/>
                <a:gd name="T69" fmla="*/ 87 h 222"/>
                <a:gd name="T70" fmla="*/ 217 w 223"/>
                <a:gd name="T71" fmla="*/ 60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222"/>
                <a:gd name="T110" fmla="*/ 223 w 223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222">
                  <a:moveTo>
                    <a:pt x="217" y="60"/>
                  </a:moveTo>
                  <a:lnTo>
                    <a:pt x="220" y="50"/>
                  </a:lnTo>
                  <a:lnTo>
                    <a:pt x="222" y="42"/>
                  </a:lnTo>
                  <a:lnTo>
                    <a:pt x="223" y="34"/>
                  </a:lnTo>
                  <a:lnTo>
                    <a:pt x="223" y="28"/>
                  </a:lnTo>
                  <a:lnTo>
                    <a:pt x="221" y="23"/>
                  </a:lnTo>
                  <a:lnTo>
                    <a:pt x="218" y="18"/>
                  </a:lnTo>
                  <a:lnTo>
                    <a:pt x="214" y="15"/>
                  </a:lnTo>
                  <a:lnTo>
                    <a:pt x="210" y="14"/>
                  </a:lnTo>
                  <a:lnTo>
                    <a:pt x="202" y="12"/>
                  </a:lnTo>
                  <a:lnTo>
                    <a:pt x="196" y="13"/>
                  </a:lnTo>
                  <a:lnTo>
                    <a:pt x="181" y="23"/>
                  </a:lnTo>
                  <a:lnTo>
                    <a:pt x="168" y="37"/>
                  </a:lnTo>
                  <a:lnTo>
                    <a:pt x="156" y="54"/>
                  </a:lnTo>
                  <a:lnTo>
                    <a:pt x="146" y="74"/>
                  </a:lnTo>
                  <a:lnTo>
                    <a:pt x="136" y="95"/>
                  </a:lnTo>
                  <a:lnTo>
                    <a:pt x="128" y="120"/>
                  </a:lnTo>
                  <a:lnTo>
                    <a:pt x="120" y="148"/>
                  </a:lnTo>
                  <a:lnTo>
                    <a:pt x="115" y="178"/>
                  </a:lnTo>
                  <a:lnTo>
                    <a:pt x="104" y="168"/>
                  </a:lnTo>
                  <a:lnTo>
                    <a:pt x="97" y="158"/>
                  </a:lnTo>
                  <a:lnTo>
                    <a:pt x="90" y="145"/>
                  </a:lnTo>
                  <a:lnTo>
                    <a:pt x="87" y="130"/>
                  </a:lnTo>
                  <a:lnTo>
                    <a:pt x="84" y="111"/>
                  </a:lnTo>
                  <a:lnTo>
                    <a:pt x="83" y="90"/>
                  </a:lnTo>
                  <a:lnTo>
                    <a:pt x="84" y="67"/>
                  </a:lnTo>
                  <a:lnTo>
                    <a:pt x="88" y="43"/>
                  </a:lnTo>
                  <a:lnTo>
                    <a:pt x="89" y="33"/>
                  </a:lnTo>
                  <a:lnTo>
                    <a:pt x="89" y="26"/>
                  </a:lnTo>
                  <a:lnTo>
                    <a:pt x="87" y="21"/>
                  </a:lnTo>
                  <a:lnTo>
                    <a:pt x="84" y="17"/>
                  </a:lnTo>
                  <a:lnTo>
                    <a:pt x="66" y="18"/>
                  </a:lnTo>
                  <a:lnTo>
                    <a:pt x="50" y="18"/>
                  </a:lnTo>
                  <a:lnTo>
                    <a:pt x="35" y="15"/>
                  </a:lnTo>
                  <a:lnTo>
                    <a:pt x="22" y="12"/>
                  </a:lnTo>
                  <a:lnTo>
                    <a:pt x="15" y="6"/>
                  </a:lnTo>
                  <a:lnTo>
                    <a:pt x="10" y="3"/>
                  </a:lnTo>
                  <a:lnTo>
                    <a:pt x="5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23"/>
                  </a:lnTo>
                  <a:lnTo>
                    <a:pt x="11" y="31"/>
                  </a:lnTo>
                  <a:lnTo>
                    <a:pt x="23" y="37"/>
                  </a:lnTo>
                  <a:lnTo>
                    <a:pt x="36" y="42"/>
                  </a:lnTo>
                  <a:lnTo>
                    <a:pt x="52" y="46"/>
                  </a:lnTo>
                  <a:lnTo>
                    <a:pt x="56" y="46"/>
                  </a:lnTo>
                  <a:lnTo>
                    <a:pt x="59" y="50"/>
                  </a:lnTo>
                  <a:lnTo>
                    <a:pt x="60" y="56"/>
                  </a:lnTo>
                  <a:lnTo>
                    <a:pt x="60" y="59"/>
                  </a:lnTo>
                  <a:lnTo>
                    <a:pt x="61" y="65"/>
                  </a:lnTo>
                  <a:lnTo>
                    <a:pt x="60" y="90"/>
                  </a:lnTo>
                  <a:lnTo>
                    <a:pt x="61" y="115"/>
                  </a:lnTo>
                  <a:lnTo>
                    <a:pt x="65" y="138"/>
                  </a:lnTo>
                  <a:lnTo>
                    <a:pt x="67" y="148"/>
                  </a:lnTo>
                  <a:lnTo>
                    <a:pt x="71" y="159"/>
                  </a:lnTo>
                  <a:lnTo>
                    <a:pt x="78" y="177"/>
                  </a:lnTo>
                  <a:lnTo>
                    <a:pt x="89" y="194"/>
                  </a:lnTo>
                  <a:lnTo>
                    <a:pt x="100" y="209"/>
                  </a:lnTo>
                  <a:lnTo>
                    <a:pt x="115" y="222"/>
                  </a:lnTo>
                  <a:lnTo>
                    <a:pt x="121" y="219"/>
                  </a:lnTo>
                  <a:lnTo>
                    <a:pt x="127" y="215"/>
                  </a:lnTo>
                  <a:lnTo>
                    <a:pt x="131" y="206"/>
                  </a:lnTo>
                  <a:lnTo>
                    <a:pt x="135" y="195"/>
                  </a:lnTo>
                  <a:lnTo>
                    <a:pt x="141" y="172"/>
                  </a:lnTo>
                  <a:lnTo>
                    <a:pt x="149" y="151"/>
                  </a:lnTo>
                  <a:lnTo>
                    <a:pt x="166" y="116"/>
                  </a:lnTo>
                  <a:lnTo>
                    <a:pt x="175" y="100"/>
                  </a:lnTo>
                  <a:lnTo>
                    <a:pt x="186" y="87"/>
                  </a:lnTo>
                  <a:lnTo>
                    <a:pt x="210" y="66"/>
                  </a:lnTo>
                  <a:lnTo>
                    <a:pt x="217" y="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2" name="Freeform 12"/>
            <p:cNvSpPr>
              <a:spLocks noChangeAspect="1"/>
            </p:cNvSpPr>
            <p:nvPr/>
          </p:nvSpPr>
          <p:spPr bwMode="auto">
            <a:xfrm>
              <a:off x="3660" y="1661"/>
              <a:ext cx="54" cy="86"/>
            </a:xfrm>
            <a:custGeom>
              <a:avLst/>
              <a:gdLst>
                <a:gd name="T0" fmla="*/ 178 w 377"/>
                <a:gd name="T1" fmla="*/ 147 h 692"/>
                <a:gd name="T2" fmla="*/ 176 w 377"/>
                <a:gd name="T3" fmla="*/ 230 h 692"/>
                <a:gd name="T4" fmla="*/ 160 w 377"/>
                <a:gd name="T5" fmla="*/ 317 h 692"/>
                <a:gd name="T6" fmla="*/ 116 w 377"/>
                <a:gd name="T7" fmla="*/ 356 h 692"/>
                <a:gd name="T8" fmla="*/ 82 w 377"/>
                <a:gd name="T9" fmla="*/ 426 h 692"/>
                <a:gd name="T10" fmla="*/ 63 w 377"/>
                <a:gd name="T11" fmla="*/ 504 h 692"/>
                <a:gd name="T12" fmla="*/ 80 w 377"/>
                <a:gd name="T13" fmla="*/ 532 h 692"/>
                <a:gd name="T14" fmla="*/ 126 w 377"/>
                <a:gd name="T15" fmla="*/ 607 h 692"/>
                <a:gd name="T16" fmla="*/ 99 w 377"/>
                <a:gd name="T17" fmla="*/ 645 h 692"/>
                <a:gd name="T18" fmla="*/ 3 w 377"/>
                <a:gd name="T19" fmla="*/ 665 h 692"/>
                <a:gd name="T20" fmla="*/ 2 w 377"/>
                <a:gd name="T21" fmla="*/ 682 h 692"/>
                <a:gd name="T22" fmla="*/ 23 w 377"/>
                <a:gd name="T23" fmla="*/ 691 h 692"/>
                <a:gd name="T24" fmla="*/ 69 w 377"/>
                <a:gd name="T25" fmla="*/ 681 h 692"/>
                <a:gd name="T26" fmla="*/ 141 w 377"/>
                <a:gd name="T27" fmla="*/ 672 h 692"/>
                <a:gd name="T28" fmla="*/ 144 w 377"/>
                <a:gd name="T29" fmla="*/ 671 h 692"/>
                <a:gd name="T30" fmla="*/ 156 w 377"/>
                <a:gd name="T31" fmla="*/ 668 h 692"/>
                <a:gd name="T32" fmla="*/ 163 w 377"/>
                <a:gd name="T33" fmla="*/ 655 h 692"/>
                <a:gd name="T34" fmla="*/ 129 w 377"/>
                <a:gd name="T35" fmla="*/ 562 h 692"/>
                <a:gd name="T36" fmla="*/ 89 w 377"/>
                <a:gd name="T37" fmla="*/ 511 h 692"/>
                <a:gd name="T38" fmla="*/ 117 w 377"/>
                <a:gd name="T39" fmla="*/ 443 h 692"/>
                <a:gd name="T40" fmla="*/ 155 w 377"/>
                <a:gd name="T41" fmla="*/ 397 h 692"/>
                <a:gd name="T42" fmla="*/ 191 w 377"/>
                <a:gd name="T43" fmla="*/ 379 h 692"/>
                <a:gd name="T44" fmla="*/ 217 w 377"/>
                <a:gd name="T45" fmla="*/ 371 h 692"/>
                <a:gd name="T46" fmla="*/ 319 w 377"/>
                <a:gd name="T47" fmla="*/ 474 h 692"/>
                <a:gd name="T48" fmla="*/ 258 w 377"/>
                <a:gd name="T49" fmla="*/ 607 h 692"/>
                <a:gd name="T50" fmla="*/ 245 w 377"/>
                <a:gd name="T51" fmla="*/ 652 h 692"/>
                <a:gd name="T52" fmla="*/ 255 w 377"/>
                <a:gd name="T53" fmla="*/ 661 h 692"/>
                <a:gd name="T54" fmla="*/ 281 w 377"/>
                <a:gd name="T55" fmla="*/ 665 h 692"/>
                <a:gd name="T56" fmla="*/ 329 w 377"/>
                <a:gd name="T57" fmla="*/ 681 h 692"/>
                <a:gd name="T58" fmla="*/ 346 w 377"/>
                <a:gd name="T59" fmla="*/ 691 h 692"/>
                <a:gd name="T60" fmla="*/ 352 w 377"/>
                <a:gd name="T61" fmla="*/ 690 h 692"/>
                <a:gd name="T62" fmla="*/ 359 w 377"/>
                <a:gd name="T63" fmla="*/ 690 h 692"/>
                <a:gd name="T64" fmla="*/ 362 w 377"/>
                <a:gd name="T65" fmla="*/ 687 h 692"/>
                <a:gd name="T66" fmla="*/ 367 w 377"/>
                <a:gd name="T67" fmla="*/ 683 h 692"/>
                <a:gd name="T68" fmla="*/ 368 w 377"/>
                <a:gd name="T69" fmla="*/ 673 h 692"/>
                <a:gd name="T70" fmla="*/ 341 w 377"/>
                <a:gd name="T71" fmla="*/ 652 h 692"/>
                <a:gd name="T72" fmla="*/ 270 w 377"/>
                <a:gd name="T73" fmla="*/ 641 h 692"/>
                <a:gd name="T74" fmla="*/ 319 w 377"/>
                <a:gd name="T75" fmla="*/ 577 h 692"/>
                <a:gd name="T76" fmla="*/ 375 w 377"/>
                <a:gd name="T77" fmla="*/ 520 h 692"/>
                <a:gd name="T78" fmla="*/ 369 w 377"/>
                <a:gd name="T79" fmla="*/ 478 h 692"/>
                <a:gd name="T80" fmla="*/ 295 w 377"/>
                <a:gd name="T81" fmla="*/ 368 h 692"/>
                <a:gd name="T82" fmla="*/ 289 w 377"/>
                <a:gd name="T83" fmla="*/ 262 h 692"/>
                <a:gd name="T84" fmla="*/ 303 w 377"/>
                <a:gd name="T85" fmla="*/ 158 h 692"/>
                <a:gd name="T86" fmla="*/ 286 w 377"/>
                <a:gd name="T87" fmla="*/ 59 h 692"/>
                <a:gd name="T88" fmla="*/ 259 w 377"/>
                <a:gd name="T89" fmla="*/ 19 h 692"/>
                <a:gd name="T90" fmla="*/ 235 w 377"/>
                <a:gd name="T91" fmla="*/ 1 h 692"/>
                <a:gd name="T92" fmla="*/ 213 w 377"/>
                <a:gd name="T93" fmla="*/ 4 h 692"/>
                <a:gd name="T94" fmla="*/ 194 w 377"/>
                <a:gd name="T95" fmla="*/ 28 h 692"/>
                <a:gd name="T96" fmla="*/ 176 w 377"/>
                <a:gd name="T97" fmla="*/ 72 h 69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692"/>
                <a:gd name="T149" fmla="*/ 377 w 377"/>
                <a:gd name="T150" fmla="*/ 692 h 69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692">
                  <a:moveTo>
                    <a:pt x="171" y="92"/>
                  </a:moveTo>
                  <a:lnTo>
                    <a:pt x="175" y="120"/>
                  </a:lnTo>
                  <a:lnTo>
                    <a:pt x="178" y="147"/>
                  </a:lnTo>
                  <a:lnTo>
                    <a:pt x="179" y="174"/>
                  </a:lnTo>
                  <a:lnTo>
                    <a:pt x="179" y="203"/>
                  </a:lnTo>
                  <a:lnTo>
                    <a:pt x="176" y="230"/>
                  </a:lnTo>
                  <a:lnTo>
                    <a:pt x="173" y="259"/>
                  </a:lnTo>
                  <a:lnTo>
                    <a:pt x="167" y="288"/>
                  </a:lnTo>
                  <a:lnTo>
                    <a:pt x="160" y="317"/>
                  </a:lnTo>
                  <a:lnTo>
                    <a:pt x="143" y="326"/>
                  </a:lnTo>
                  <a:lnTo>
                    <a:pt x="129" y="339"/>
                  </a:lnTo>
                  <a:lnTo>
                    <a:pt x="116" y="356"/>
                  </a:lnTo>
                  <a:lnTo>
                    <a:pt x="104" y="377"/>
                  </a:lnTo>
                  <a:lnTo>
                    <a:pt x="92" y="399"/>
                  </a:lnTo>
                  <a:lnTo>
                    <a:pt x="82" y="426"/>
                  </a:lnTo>
                  <a:lnTo>
                    <a:pt x="72" y="457"/>
                  </a:lnTo>
                  <a:lnTo>
                    <a:pt x="64" y="492"/>
                  </a:lnTo>
                  <a:lnTo>
                    <a:pt x="63" y="504"/>
                  </a:lnTo>
                  <a:lnTo>
                    <a:pt x="66" y="517"/>
                  </a:lnTo>
                  <a:lnTo>
                    <a:pt x="71" y="524"/>
                  </a:lnTo>
                  <a:lnTo>
                    <a:pt x="80" y="532"/>
                  </a:lnTo>
                  <a:lnTo>
                    <a:pt x="97" y="554"/>
                  </a:lnTo>
                  <a:lnTo>
                    <a:pt x="112" y="580"/>
                  </a:lnTo>
                  <a:lnTo>
                    <a:pt x="126" y="607"/>
                  </a:lnTo>
                  <a:lnTo>
                    <a:pt x="139" y="637"/>
                  </a:lnTo>
                  <a:lnTo>
                    <a:pt x="133" y="648"/>
                  </a:lnTo>
                  <a:lnTo>
                    <a:pt x="99" y="645"/>
                  </a:lnTo>
                  <a:lnTo>
                    <a:pt x="67" y="647"/>
                  </a:lnTo>
                  <a:lnTo>
                    <a:pt x="35" y="654"/>
                  </a:lnTo>
                  <a:lnTo>
                    <a:pt x="3" y="665"/>
                  </a:lnTo>
                  <a:lnTo>
                    <a:pt x="0" y="671"/>
                  </a:lnTo>
                  <a:lnTo>
                    <a:pt x="1" y="678"/>
                  </a:lnTo>
                  <a:lnTo>
                    <a:pt x="2" y="682"/>
                  </a:lnTo>
                  <a:lnTo>
                    <a:pt x="8" y="687"/>
                  </a:lnTo>
                  <a:lnTo>
                    <a:pt x="14" y="689"/>
                  </a:lnTo>
                  <a:lnTo>
                    <a:pt x="23" y="691"/>
                  </a:lnTo>
                  <a:lnTo>
                    <a:pt x="34" y="691"/>
                  </a:lnTo>
                  <a:lnTo>
                    <a:pt x="47" y="692"/>
                  </a:lnTo>
                  <a:lnTo>
                    <a:pt x="69" y="681"/>
                  </a:lnTo>
                  <a:lnTo>
                    <a:pt x="93" y="674"/>
                  </a:lnTo>
                  <a:lnTo>
                    <a:pt x="117" y="671"/>
                  </a:lnTo>
                  <a:lnTo>
                    <a:pt x="141" y="672"/>
                  </a:lnTo>
                  <a:lnTo>
                    <a:pt x="141" y="671"/>
                  </a:lnTo>
                  <a:lnTo>
                    <a:pt x="142" y="671"/>
                  </a:lnTo>
                  <a:lnTo>
                    <a:pt x="144" y="671"/>
                  </a:lnTo>
                  <a:lnTo>
                    <a:pt x="148" y="671"/>
                  </a:lnTo>
                  <a:lnTo>
                    <a:pt x="152" y="669"/>
                  </a:lnTo>
                  <a:lnTo>
                    <a:pt x="156" y="668"/>
                  </a:lnTo>
                  <a:lnTo>
                    <a:pt x="158" y="664"/>
                  </a:lnTo>
                  <a:lnTo>
                    <a:pt x="160" y="662"/>
                  </a:lnTo>
                  <a:lnTo>
                    <a:pt x="163" y="655"/>
                  </a:lnTo>
                  <a:lnTo>
                    <a:pt x="158" y="627"/>
                  </a:lnTo>
                  <a:lnTo>
                    <a:pt x="144" y="592"/>
                  </a:lnTo>
                  <a:lnTo>
                    <a:pt x="129" y="562"/>
                  </a:lnTo>
                  <a:lnTo>
                    <a:pt x="119" y="547"/>
                  </a:lnTo>
                  <a:lnTo>
                    <a:pt x="110" y="535"/>
                  </a:lnTo>
                  <a:lnTo>
                    <a:pt x="89" y="511"/>
                  </a:lnTo>
                  <a:lnTo>
                    <a:pt x="97" y="485"/>
                  </a:lnTo>
                  <a:lnTo>
                    <a:pt x="107" y="463"/>
                  </a:lnTo>
                  <a:lnTo>
                    <a:pt x="117" y="443"/>
                  </a:lnTo>
                  <a:lnTo>
                    <a:pt x="129" y="426"/>
                  </a:lnTo>
                  <a:lnTo>
                    <a:pt x="141" y="409"/>
                  </a:lnTo>
                  <a:lnTo>
                    <a:pt x="155" y="397"/>
                  </a:lnTo>
                  <a:lnTo>
                    <a:pt x="169" y="387"/>
                  </a:lnTo>
                  <a:lnTo>
                    <a:pt x="184" y="379"/>
                  </a:lnTo>
                  <a:lnTo>
                    <a:pt x="191" y="379"/>
                  </a:lnTo>
                  <a:lnTo>
                    <a:pt x="199" y="378"/>
                  </a:lnTo>
                  <a:lnTo>
                    <a:pt x="207" y="374"/>
                  </a:lnTo>
                  <a:lnTo>
                    <a:pt x="217" y="371"/>
                  </a:lnTo>
                  <a:lnTo>
                    <a:pt x="253" y="401"/>
                  </a:lnTo>
                  <a:lnTo>
                    <a:pt x="287" y="436"/>
                  </a:lnTo>
                  <a:lnTo>
                    <a:pt x="319" y="474"/>
                  </a:lnTo>
                  <a:lnTo>
                    <a:pt x="333" y="493"/>
                  </a:lnTo>
                  <a:lnTo>
                    <a:pt x="348" y="514"/>
                  </a:lnTo>
                  <a:lnTo>
                    <a:pt x="258" y="607"/>
                  </a:lnTo>
                  <a:lnTo>
                    <a:pt x="245" y="628"/>
                  </a:lnTo>
                  <a:lnTo>
                    <a:pt x="245" y="650"/>
                  </a:lnTo>
                  <a:lnTo>
                    <a:pt x="245" y="652"/>
                  </a:lnTo>
                  <a:lnTo>
                    <a:pt x="247" y="655"/>
                  </a:lnTo>
                  <a:lnTo>
                    <a:pt x="252" y="660"/>
                  </a:lnTo>
                  <a:lnTo>
                    <a:pt x="255" y="661"/>
                  </a:lnTo>
                  <a:lnTo>
                    <a:pt x="260" y="663"/>
                  </a:lnTo>
                  <a:lnTo>
                    <a:pt x="271" y="665"/>
                  </a:lnTo>
                  <a:lnTo>
                    <a:pt x="281" y="665"/>
                  </a:lnTo>
                  <a:lnTo>
                    <a:pt x="293" y="668"/>
                  </a:lnTo>
                  <a:lnTo>
                    <a:pt x="312" y="673"/>
                  </a:lnTo>
                  <a:lnTo>
                    <a:pt x="329" y="681"/>
                  </a:lnTo>
                  <a:lnTo>
                    <a:pt x="345" y="692"/>
                  </a:lnTo>
                  <a:lnTo>
                    <a:pt x="345" y="691"/>
                  </a:lnTo>
                  <a:lnTo>
                    <a:pt x="346" y="691"/>
                  </a:lnTo>
                  <a:lnTo>
                    <a:pt x="348" y="691"/>
                  </a:lnTo>
                  <a:lnTo>
                    <a:pt x="352" y="691"/>
                  </a:lnTo>
                  <a:lnTo>
                    <a:pt x="352" y="690"/>
                  </a:lnTo>
                  <a:lnTo>
                    <a:pt x="353" y="690"/>
                  </a:lnTo>
                  <a:lnTo>
                    <a:pt x="355" y="690"/>
                  </a:lnTo>
                  <a:lnTo>
                    <a:pt x="359" y="690"/>
                  </a:lnTo>
                  <a:lnTo>
                    <a:pt x="361" y="688"/>
                  </a:lnTo>
                  <a:lnTo>
                    <a:pt x="361" y="687"/>
                  </a:lnTo>
                  <a:lnTo>
                    <a:pt x="362" y="687"/>
                  </a:lnTo>
                  <a:lnTo>
                    <a:pt x="364" y="687"/>
                  </a:lnTo>
                  <a:lnTo>
                    <a:pt x="365" y="685"/>
                  </a:lnTo>
                  <a:lnTo>
                    <a:pt x="367" y="683"/>
                  </a:lnTo>
                  <a:lnTo>
                    <a:pt x="367" y="680"/>
                  </a:lnTo>
                  <a:lnTo>
                    <a:pt x="368" y="678"/>
                  </a:lnTo>
                  <a:lnTo>
                    <a:pt x="368" y="673"/>
                  </a:lnTo>
                  <a:lnTo>
                    <a:pt x="365" y="667"/>
                  </a:lnTo>
                  <a:lnTo>
                    <a:pt x="362" y="660"/>
                  </a:lnTo>
                  <a:lnTo>
                    <a:pt x="341" y="652"/>
                  </a:lnTo>
                  <a:lnTo>
                    <a:pt x="320" y="647"/>
                  </a:lnTo>
                  <a:lnTo>
                    <a:pt x="296" y="643"/>
                  </a:lnTo>
                  <a:lnTo>
                    <a:pt x="270" y="641"/>
                  </a:lnTo>
                  <a:lnTo>
                    <a:pt x="270" y="628"/>
                  </a:lnTo>
                  <a:lnTo>
                    <a:pt x="295" y="601"/>
                  </a:lnTo>
                  <a:lnTo>
                    <a:pt x="319" y="577"/>
                  </a:lnTo>
                  <a:lnTo>
                    <a:pt x="343" y="556"/>
                  </a:lnTo>
                  <a:lnTo>
                    <a:pt x="369" y="538"/>
                  </a:lnTo>
                  <a:lnTo>
                    <a:pt x="375" y="520"/>
                  </a:lnTo>
                  <a:lnTo>
                    <a:pt x="377" y="505"/>
                  </a:lnTo>
                  <a:lnTo>
                    <a:pt x="375" y="491"/>
                  </a:lnTo>
                  <a:lnTo>
                    <a:pt x="369" y="478"/>
                  </a:lnTo>
                  <a:lnTo>
                    <a:pt x="347" y="439"/>
                  </a:lnTo>
                  <a:lnTo>
                    <a:pt x="323" y="403"/>
                  </a:lnTo>
                  <a:lnTo>
                    <a:pt x="295" y="368"/>
                  </a:lnTo>
                  <a:lnTo>
                    <a:pt x="264" y="335"/>
                  </a:lnTo>
                  <a:lnTo>
                    <a:pt x="278" y="298"/>
                  </a:lnTo>
                  <a:lnTo>
                    <a:pt x="289" y="262"/>
                  </a:lnTo>
                  <a:lnTo>
                    <a:pt x="297" y="227"/>
                  </a:lnTo>
                  <a:lnTo>
                    <a:pt x="302" y="193"/>
                  </a:lnTo>
                  <a:lnTo>
                    <a:pt x="303" y="158"/>
                  </a:lnTo>
                  <a:lnTo>
                    <a:pt x="301" y="124"/>
                  </a:lnTo>
                  <a:lnTo>
                    <a:pt x="295" y="90"/>
                  </a:lnTo>
                  <a:lnTo>
                    <a:pt x="286" y="59"/>
                  </a:lnTo>
                  <a:lnTo>
                    <a:pt x="276" y="42"/>
                  </a:lnTo>
                  <a:lnTo>
                    <a:pt x="268" y="29"/>
                  </a:lnTo>
                  <a:lnTo>
                    <a:pt x="259" y="19"/>
                  </a:lnTo>
                  <a:lnTo>
                    <a:pt x="251" y="11"/>
                  </a:lnTo>
                  <a:lnTo>
                    <a:pt x="243" y="4"/>
                  </a:lnTo>
                  <a:lnTo>
                    <a:pt x="235" y="1"/>
                  </a:lnTo>
                  <a:lnTo>
                    <a:pt x="227" y="0"/>
                  </a:lnTo>
                  <a:lnTo>
                    <a:pt x="221" y="1"/>
                  </a:lnTo>
                  <a:lnTo>
                    <a:pt x="213" y="4"/>
                  </a:lnTo>
                  <a:lnTo>
                    <a:pt x="207" y="10"/>
                  </a:lnTo>
                  <a:lnTo>
                    <a:pt x="200" y="18"/>
                  </a:lnTo>
                  <a:lnTo>
                    <a:pt x="194" y="28"/>
                  </a:lnTo>
                  <a:lnTo>
                    <a:pt x="188" y="41"/>
                  </a:lnTo>
                  <a:lnTo>
                    <a:pt x="182" y="55"/>
                  </a:lnTo>
                  <a:lnTo>
                    <a:pt x="176" y="72"/>
                  </a:lnTo>
                  <a:lnTo>
                    <a:pt x="171" y="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3" name="Freeform 13"/>
            <p:cNvSpPr>
              <a:spLocks noChangeAspect="1"/>
            </p:cNvSpPr>
            <p:nvPr/>
          </p:nvSpPr>
          <p:spPr bwMode="auto">
            <a:xfrm>
              <a:off x="3699" y="1642"/>
              <a:ext cx="28" cy="32"/>
            </a:xfrm>
            <a:custGeom>
              <a:avLst/>
              <a:gdLst>
                <a:gd name="T0" fmla="*/ 176 w 196"/>
                <a:gd name="T1" fmla="*/ 28 h 254"/>
                <a:gd name="T2" fmla="*/ 160 w 196"/>
                <a:gd name="T3" fmla="*/ 55 h 254"/>
                <a:gd name="T4" fmla="*/ 147 w 196"/>
                <a:gd name="T5" fmla="*/ 71 h 254"/>
                <a:gd name="T6" fmla="*/ 148 w 196"/>
                <a:gd name="T7" fmla="*/ 81 h 254"/>
                <a:gd name="T8" fmla="*/ 167 w 196"/>
                <a:gd name="T9" fmla="*/ 109 h 254"/>
                <a:gd name="T10" fmla="*/ 186 w 196"/>
                <a:gd name="T11" fmla="*/ 152 h 254"/>
                <a:gd name="T12" fmla="*/ 189 w 196"/>
                <a:gd name="T13" fmla="*/ 162 h 254"/>
                <a:gd name="T14" fmla="*/ 194 w 196"/>
                <a:gd name="T15" fmla="*/ 183 h 254"/>
                <a:gd name="T16" fmla="*/ 194 w 196"/>
                <a:gd name="T17" fmla="*/ 189 h 254"/>
                <a:gd name="T18" fmla="*/ 195 w 196"/>
                <a:gd name="T19" fmla="*/ 193 h 254"/>
                <a:gd name="T20" fmla="*/ 194 w 196"/>
                <a:gd name="T21" fmla="*/ 222 h 254"/>
                <a:gd name="T22" fmla="*/ 193 w 196"/>
                <a:gd name="T23" fmla="*/ 232 h 254"/>
                <a:gd name="T24" fmla="*/ 181 w 196"/>
                <a:gd name="T25" fmla="*/ 254 h 254"/>
                <a:gd name="T26" fmla="*/ 174 w 196"/>
                <a:gd name="T27" fmla="*/ 254 h 254"/>
                <a:gd name="T28" fmla="*/ 162 w 196"/>
                <a:gd name="T29" fmla="*/ 246 h 254"/>
                <a:gd name="T30" fmla="*/ 140 w 196"/>
                <a:gd name="T31" fmla="*/ 229 h 254"/>
                <a:gd name="T32" fmla="*/ 107 w 196"/>
                <a:gd name="T33" fmla="*/ 206 h 254"/>
                <a:gd name="T34" fmla="*/ 75 w 196"/>
                <a:gd name="T35" fmla="*/ 191 h 254"/>
                <a:gd name="T36" fmla="*/ 32 w 196"/>
                <a:gd name="T37" fmla="*/ 184 h 254"/>
                <a:gd name="T38" fmla="*/ 8 w 196"/>
                <a:gd name="T39" fmla="*/ 173 h 254"/>
                <a:gd name="T40" fmla="*/ 0 w 196"/>
                <a:gd name="T41" fmla="*/ 150 h 254"/>
                <a:gd name="T42" fmla="*/ 15 w 196"/>
                <a:gd name="T43" fmla="*/ 132 h 254"/>
                <a:gd name="T44" fmla="*/ 49 w 196"/>
                <a:gd name="T45" fmla="*/ 135 h 254"/>
                <a:gd name="T46" fmla="*/ 86 w 196"/>
                <a:gd name="T47" fmla="*/ 151 h 254"/>
                <a:gd name="T48" fmla="*/ 125 w 196"/>
                <a:gd name="T49" fmla="*/ 178 h 254"/>
                <a:gd name="T50" fmla="*/ 167 w 196"/>
                <a:gd name="T51" fmla="*/ 218 h 254"/>
                <a:gd name="T52" fmla="*/ 167 w 196"/>
                <a:gd name="T53" fmla="*/ 211 h 254"/>
                <a:gd name="T54" fmla="*/ 168 w 196"/>
                <a:gd name="T55" fmla="*/ 210 h 254"/>
                <a:gd name="T56" fmla="*/ 170 w 196"/>
                <a:gd name="T57" fmla="*/ 189 h 254"/>
                <a:gd name="T58" fmla="*/ 166 w 196"/>
                <a:gd name="T59" fmla="*/ 166 h 254"/>
                <a:gd name="T60" fmla="*/ 160 w 196"/>
                <a:gd name="T61" fmla="*/ 150 h 254"/>
                <a:gd name="T62" fmla="*/ 150 w 196"/>
                <a:gd name="T63" fmla="*/ 133 h 254"/>
                <a:gd name="T64" fmla="*/ 140 w 196"/>
                <a:gd name="T65" fmla="*/ 115 h 254"/>
                <a:gd name="T66" fmla="*/ 120 w 196"/>
                <a:gd name="T67" fmla="*/ 88 h 254"/>
                <a:gd name="T68" fmla="*/ 110 w 196"/>
                <a:gd name="T69" fmla="*/ 76 h 254"/>
                <a:gd name="T70" fmla="*/ 110 w 196"/>
                <a:gd name="T71" fmla="*/ 64 h 254"/>
                <a:gd name="T72" fmla="*/ 130 w 196"/>
                <a:gd name="T73" fmla="*/ 50 h 254"/>
                <a:gd name="T74" fmla="*/ 148 w 196"/>
                <a:gd name="T75" fmla="*/ 34 h 254"/>
                <a:gd name="T76" fmla="*/ 154 w 196"/>
                <a:gd name="T77" fmla="*/ 24 h 254"/>
                <a:gd name="T78" fmla="*/ 160 w 196"/>
                <a:gd name="T79" fmla="*/ 11 h 254"/>
                <a:gd name="T80" fmla="*/ 164 w 196"/>
                <a:gd name="T81" fmla="*/ 2 h 254"/>
                <a:gd name="T82" fmla="*/ 170 w 196"/>
                <a:gd name="T83" fmla="*/ 0 h 254"/>
                <a:gd name="T84" fmla="*/ 177 w 196"/>
                <a:gd name="T85" fmla="*/ 9 h 2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96"/>
                <a:gd name="T130" fmla="*/ 0 h 254"/>
                <a:gd name="T131" fmla="*/ 196 w 196"/>
                <a:gd name="T132" fmla="*/ 254 h 25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96" h="254">
                  <a:moveTo>
                    <a:pt x="181" y="17"/>
                  </a:moveTo>
                  <a:lnTo>
                    <a:pt x="176" y="28"/>
                  </a:lnTo>
                  <a:lnTo>
                    <a:pt x="169" y="42"/>
                  </a:lnTo>
                  <a:lnTo>
                    <a:pt x="160" y="55"/>
                  </a:lnTo>
                  <a:lnTo>
                    <a:pt x="150" y="69"/>
                  </a:lnTo>
                  <a:lnTo>
                    <a:pt x="147" y="71"/>
                  </a:lnTo>
                  <a:lnTo>
                    <a:pt x="146" y="76"/>
                  </a:lnTo>
                  <a:lnTo>
                    <a:pt x="148" y="81"/>
                  </a:lnTo>
                  <a:lnTo>
                    <a:pt x="153" y="89"/>
                  </a:lnTo>
                  <a:lnTo>
                    <a:pt x="167" y="109"/>
                  </a:lnTo>
                  <a:lnTo>
                    <a:pt x="178" y="132"/>
                  </a:lnTo>
                  <a:lnTo>
                    <a:pt x="186" y="152"/>
                  </a:lnTo>
                  <a:lnTo>
                    <a:pt x="187" y="157"/>
                  </a:lnTo>
                  <a:lnTo>
                    <a:pt x="189" y="162"/>
                  </a:lnTo>
                  <a:lnTo>
                    <a:pt x="193" y="174"/>
                  </a:lnTo>
                  <a:lnTo>
                    <a:pt x="194" y="183"/>
                  </a:lnTo>
                  <a:lnTo>
                    <a:pt x="194" y="187"/>
                  </a:lnTo>
                  <a:lnTo>
                    <a:pt x="194" y="189"/>
                  </a:lnTo>
                  <a:lnTo>
                    <a:pt x="194" y="191"/>
                  </a:lnTo>
                  <a:lnTo>
                    <a:pt x="195" y="193"/>
                  </a:lnTo>
                  <a:lnTo>
                    <a:pt x="196" y="213"/>
                  </a:lnTo>
                  <a:lnTo>
                    <a:pt x="194" y="222"/>
                  </a:lnTo>
                  <a:lnTo>
                    <a:pt x="193" y="227"/>
                  </a:lnTo>
                  <a:lnTo>
                    <a:pt x="193" y="232"/>
                  </a:lnTo>
                  <a:lnTo>
                    <a:pt x="189" y="253"/>
                  </a:lnTo>
                  <a:lnTo>
                    <a:pt x="181" y="254"/>
                  </a:lnTo>
                  <a:lnTo>
                    <a:pt x="177" y="254"/>
                  </a:lnTo>
                  <a:lnTo>
                    <a:pt x="174" y="254"/>
                  </a:lnTo>
                  <a:lnTo>
                    <a:pt x="166" y="249"/>
                  </a:lnTo>
                  <a:lnTo>
                    <a:pt x="162" y="246"/>
                  </a:lnTo>
                  <a:lnTo>
                    <a:pt x="159" y="244"/>
                  </a:lnTo>
                  <a:lnTo>
                    <a:pt x="140" y="229"/>
                  </a:lnTo>
                  <a:lnTo>
                    <a:pt x="123" y="216"/>
                  </a:lnTo>
                  <a:lnTo>
                    <a:pt x="107" y="206"/>
                  </a:lnTo>
                  <a:lnTo>
                    <a:pt x="91" y="198"/>
                  </a:lnTo>
                  <a:lnTo>
                    <a:pt x="75" y="191"/>
                  </a:lnTo>
                  <a:lnTo>
                    <a:pt x="60" y="187"/>
                  </a:lnTo>
                  <a:lnTo>
                    <a:pt x="32" y="184"/>
                  </a:lnTo>
                  <a:lnTo>
                    <a:pt x="24" y="184"/>
                  </a:lnTo>
                  <a:lnTo>
                    <a:pt x="8" y="173"/>
                  </a:lnTo>
                  <a:lnTo>
                    <a:pt x="1" y="161"/>
                  </a:lnTo>
                  <a:lnTo>
                    <a:pt x="0" y="150"/>
                  </a:lnTo>
                  <a:lnTo>
                    <a:pt x="5" y="141"/>
                  </a:lnTo>
                  <a:lnTo>
                    <a:pt x="15" y="132"/>
                  </a:lnTo>
                  <a:lnTo>
                    <a:pt x="32" y="132"/>
                  </a:lnTo>
                  <a:lnTo>
                    <a:pt x="49" y="135"/>
                  </a:lnTo>
                  <a:lnTo>
                    <a:pt x="67" y="141"/>
                  </a:lnTo>
                  <a:lnTo>
                    <a:pt x="86" y="151"/>
                  </a:lnTo>
                  <a:lnTo>
                    <a:pt x="105" y="162"/>
                  </a:lnTo>
                  <a:lnTo>
                    <a:pt x="125" y="178"/>
                  </a:lnTo>
                  <a:lnTo>
                    <a:pt x="145" y="196"/>
                  </a:lnTo>
                  <a:lnTo>
                    <a:pt x="167" y="218"/>
                  </a:lnTo>
                  <a:lnTo>
                    <a:pt x="167" y="213"/>
                  </a:lnTo>
                  <a:lnTo>
                    <a:pt x="167" y="211"/>
                  </a:lnTo>
                  <a:lnTo>
                    <a:pt x="167" y="210"/>
                  </a:lnTo>
                  <a:lnTo>
                    <a:pt x="168" y="210"/>
                  </a:lnTo>
                  <a:lnTo>
                    <a:pt x="169" y="203"/>
                  </a:lnTo>
                  <a:lnTo>
                    <a:pt x="170" y="189"/>
                  </a:lnTo>
                  <a:lnTo>
                    <a:pt x="168" y="174"/>
                  </a:lnTo>
                  <a:lnTo>
                    <a:pt x="166" y="166"/>
                  </a:lnTo>
                  <a:lnTo>
                    <a:pt x="164" y="159"/>
                  </a:lnTo>
                  <a:lnTo>
                    <a:pt x="160" y="150"/>
                  </a:lnTo>
                  <a:lnTo>
                    <a:pt x="155" y="142"/>
                  </a:lnTo>
                  <a:lnTo>
                    <a:pt x="150" y="133"/>
                  </a:lnTo>
                  <a:lnTo>
                    <a:pt x="146" y="125"/>
                  </a:lnTo>
                  <a:lnTo>
                    <a:pt x="140" y="115"/>
                  </a:lnTo>
                  <a:lnTo>
                    <a:pt x="134" y="106"/>
                  </a:lnTo>
                  <a:lnTo>
                    <a:pt x="120" y="88"/>
                  </a:lnTo>
                  <a:lnTo>
                    <a:pt x="113" y="81"/>
                  </a:lnTo>
                  <a:lnTo>
                    <a:pt x="110" y="76"/>
                  </a:lnTo>
                  <a:lnTo>
                    <a:pt x="109" y="69"/>
                  </a:lnTo>
                  <a:lnTo>
                    <a:pt x="110" y="64"/>
                  </a:lnTo>
                  <a:lnTo>
                    <a:pt x="124" y="55"/>
                  </a:lnTo>
                  <a:lnTo>
                    <a:pt x="130" y="50"/>
                  </a:lnTo>
                  <a:lnTo>
                    <a:pt x="137" y="45"/>
                  </a:lnTo>
                  <a:lnTo>
                    <a:pt x="148" y="34"/>
                  </a:lnTo>
                  <a:lnTo>
                    <a:pt x="152" y="27"/>
                  </a:lnTo>
                  <a:lnTo>
                    <a:pt x="154" y="24"/>
                  </a:lnTo>
                  <a:lnTo>
                    <a:pt x="158" y="21"/>
                  </a:lnTo>
                  <a:lnTo>
                    <a:pt x="160" y="11"/>
                  </a:lnTo>
                  <a:lnTo>
                    <a:pt x="162" y="6"/>
                  </a:lnTo>
                  <a:lnTo>
                    <a:pt x="164" y="2"/>
                  </a:lnTo>
                  <a:lnTo>
                    <a:pt x="168" y="1"/>
                  </a:lnTo>
                  <a:lnTo>
                    <a:pt x="170" y="0"/>
                  </a:lnTo>
                  <a:lnTo>
                    <a:pt x="174" y="3"/>
                  </a:lnTo>
                  <a:lnTo>
                    <a:pt x="177" y="9"/>
                  </a:lnTo>
                  <a:lnTo>
                    <a:pt x="181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193800" y="879475"/>
            <a:ext cx="301625" cy="511175"/>
            <a:chOff x="3976" y="1778"/>
            <a:chExt cx="68" cy="116"/>
          </a:xfrm>
        </p:grpSpPr>
        <p:sp>
          <p:nvSpPr>
            <p:cNvPr id="3156" name="Freeform 15"/>
            <p:cNvSpPr>
              <a:spLocks noChangeAspect="1"/>
            </p:cNvSpPr>
            <p:nvPr/>
          </p:nvSpPr>
          <p:spPr bwMode="auto">
            <a:xfrm>
              <a:off x="4023" y="1793"/>
              <a:ext cx="21" cy="22"/>
            </a:xfrm>
            <a:custGeom>
              <a:avLst/>
              <a:gdLst>
                <a:gd name="T0" fmla="*/ 226 w 281"/>
                <a:gd name="T1" fmla="*/ 59 h 295"/>
                <a:gd name="T2" fmla="*/ 213 w 281"/>
                <a:gd name="T3" fmla="*/ 46 h 295"/>
                <a:gd name="T4" fmla="*/ 201 w 281"/>
                <a:gd name="T5" fmla="*/ 37 h 295"/>
                <a:gd name="T6" fmla="*/ 189 w 281"/>
                <a:gd name="T7" fmla="*/ 27 h 295"/>
                <a:gd name="T8" fmla="*/ 177 w 281"/>
                <a:gd name="T9" fmla="*/ 20 h 295"/>
                <a:gd name="T10" fmla="*/ 163 w 281"/>
                <a:gd name="T11" fmla="*/ 13 h 295"/>
                <a:gd name="T12" fmla="*/ 150 w 281"/>
                <a:gd name="T13" fmla="*/ 9 h 295"/>
                <a:gd name="T14" fmla="*/ 122 w 281"/>
                <a:gd name="T15" fmla="*/ 2 h 295"/>
                <a:gd name="T16" fmla="*/ 107 w 281"/>
                <a:gd name="T17" fmla="*/ 0 h 295"/>
                <a:gd name="T18" fmla="*/ 94 w 281"/>
                <a:gd name="T19" fmla="*/ 0 h 295"/>
                <a:gd name="T20" fmla="*/ 70 w 281"/>
                <a:gd name="T21" fmla="*/ 5 h 295"/>
                <a:gd name="T22" fmla="*/ 47 w 281"/>
                <a:gd name="T23" fmla="*/ 15 h 295"/>
                <a:gd name="T24" fmla="*/ 29 w 281"/>
                <a:gd name="T25" fmla="*/ 31 h 295"/>
                <a:gd name="T26" fmla="*/ 19 w 281"/>
                <a:gd name="T27" fmla="*/ 40 h 295"/>
                <a:gd name="T28" fmla="*/ 13 w 281"/>
                <a:gd name="T29" fmla="*/ 51 h 295"/>
                <a:gd name="T30" fmla="*/ 4 w 281"/>
                <a:gd name="T31" fmla="*/ 73 h 295"/>
                <a:gd name="T32" fmla="*/ 1 w 281"/>
                <a:gd name="T33" fmla="*/ 85 h 295"/>
                <a:gd name="T34" fmla="*/ 0 w 281"/>
                <a:gd name="T35" fmla="*/ 99 h 295"/>
                <a:gd name="T36" fmla="*/ 2 w 281"/>
                <a:gd name="T37" fmla="*/ 128 h 295"/>
                <a:gd name="T38" fmla="*/ 3 w 281"/>
                <a:gd name="T39" fmla="*/ 140 h 295"/>
                <a:gd name="T40" fmla="*/ 6 w 281"/>
                <a:gd name="T41" fmla="*/ 153 h 295"/>
                <a:gd name="T42" fmla="*/ 16 w 281"/>
                <a:gd name="T43" fmla="*/ 178 h 295"/>
                <a:gd name="T44" fmla="*/ 28 w 281"/>
                <a:gd name="T45" fmla="*/ 202 h 295"/>
                <a:gd name="T46" fmla="*/ 45 w 281"/>
                <a:gd name="T47" fmla="*/ 225 h 295"/>
                <a:gd name="T48" fmla="*/ 4 w 281"/>
                <a:gd name="T49" fmla="*/ 277 h 295"/>
                <a:gd name="T50" fmla="*/ 102 w 281"/>
                <a:gd name="T51" fmla="*/ 268 h 295"/>
                <a:gd name="T52" fmla="*/ 115 w 281"/>
                <a:gd name="T53" fmla="*/ 275 h 295"/>
                <a:gd name="T54" fmla="*/ 128 w 281"/>
                <a:gd name="T55" fmla="*/ 283 h 295"/>
                <a:gd name="T56" fmla="*/ 133 w 281"/>
                <a:gd name="T57" fmla="*/ 285 h 295"/>
                <a:gd name="T58" fmla="*/ 139 w 281"/>
                <a:gd name="T59" fmla="*/ 288 h 295"/>
                <a:gd name="T60" fmla="*/ 151 w 281"/>
                <a:gd name="T61" fmla="*/ 292 h 295"/>
                <a:gd name="T62" fmla="*/ 160 w 281"/>
                <a:gd name="T63" fmla="*/ 294 h 295"/>
                <a:gd name="T64" fmla="*/ 173 w 281"/>
                <a:gd name="T65" fmla="*/ 295 h 295"/>
                <a:gd name="T66" fmla="*/ 186 w 281"/>
                <a:gd name="T67" fmla="*/ 295 h 295"/>
                <a:gd name="T68" fmla="*/ 198 w 281"/>
                <a:gd name="T69" fmla="*/ 292 h 295"/>
                <a:gd name="T70" fmla="*/ 211 w 281"/>
                <a:gd name="T71" fmla="*/ 290 h 295"/>
                <a:gd name="T72" fmla="*/ 222 w 281"/>
                <a:gd name="T73" fmla="*/ 286 h 295"/>
                <a:gd name="T74" fmla="*/ 233 w 281"/>
                <a:gd name="T75" fmla="*/ 281 h 295"/>
                <a:gd name="T76" fmla="*/ 237 w 281"/>
                <a:gd name="T77" fmla="*/ 276 h 295"/>
                <a:gd name="T78" fmla="*/ 239 w 281"/>
                <a:gd name="T79" fmla="*/ 274 h 295"/>
                <a:gd name="T80" fmla="*/ 239 w 281"/>
                <a:gd name="T81" fmla="*/ 273 h 295"/>
                <a:gd name="T82" fmla="*/ 240 w 281"/>
                <a:gd name="T83" fmla="*/ 273 h 295"/>
                <a:gd name="T84" fmla="*/ 242 w 281"/>
                <a:gd name="T85" fmla="*/ 273 h 295"/>
                <a:gd name="T86" fmla="*/ 253 w 281"/>
                <a:gd name="T87" fmla="*/ 265 h 295"/>
                <a:gd name="T88" fmla="*/ 260 w 281"/>
                <a:gd name="T89" fmla="*/ 255 h 295"/>
                <a:gd name="T90" fmla="*/ 267 w 281"/>
                <a:gd name="T91" fmla="*/ 244 h 295"/>
                <a:gd name="T92" fmla="*/ 269 w 281"/>
                <a:gd name="T93" fmla="*/ 237 h 295"/>
                <a:gd name="T94" fmla="*/ 269 w 281"/>
                <a:gd name="T95" fmla="*/ 235 h 295"/>
                <a:gd name="T96" fmla="*/ 269 w 281"/>
                <a:gd name="T97" fmla="*/ 234 h 295"/>
                <a:gd name="T98" fmla="*/ 270 w 281"/>
                <a:gd name="T99" fmla="*/ 234 h 295"/>
                <a:gd name="T100" fmla="*/ 272 w 281"/>
                <a:gd name="T101" fmla="*/ 232 h 295"/>
                <a:gd name="T102" fmla="*/ 277 w 281"/>
                <a:gd name="T103" fmla="*/ 221 h 295"/>
                <a:gd name="T104" fmla="*/ 279 w 281"/>
                <a:gd name="T105" fmla="*/ 208 h 295"/>
                <a:gd name="T106" fmla="*/ 281 w 281"/>
                <a:gd name="T107" fmla="*/ 195 h 295"/>
                <a:gd name="T108" fmla="*/ 281 w 281"/>
                <a:gd name="T109" fmla="*/ 181 h 295"/>
                <a:gd name="T110" fmla="*/ 281 w 281"/>
                <a:gd name="T111" fmla="*/ 167 h 295"/>
                <a:gd name="T112" fmla="*/ 272 w 281"/>
                <a:gd name="T113" fmla="*/ 134 h 295"/>
                <a:gd name="T114" fmla="*/ 259 w 281"/>
                <a:gd name="T115" fmla="*/ 102 h 295"/>
                <a:gd name="T116" fmla="*/ 244 w 281"/>
                <a:gd name="T117" fmla="*/ 80 h 295"/>
                <a:gd name="T118" fmla="*/ 226 w 281"/>
                <a:gd name="T119" fmla="*/ 59 h 2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1"/>
                <a:gd name="T181" fmla="*/ 0 h 295"/>
                <a:gd name="T182" fmla="*/ 281 w 281"/>
                <a:gd name="T183" fmla="*/ 295 h 29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1" h="295">
                  <a:moveTo>
                    <a:pt x="226" y="59"/>
                  </a:moveTo>
                  <a:lnTo>
                    <a:pt x="213" y="46"/>
                  </a:lnTo>
                  <a:lnTo>
                    <a:pt x="201" y="37"/>
                  </a:lnTo>
                  <a:lnTo>
                    <a:pt x="189" y="27"/>
                  </a:lnTo>
                  <a:lnTo>
                    <a:pt x="177" y="20"/>
                  </a:lnTo>
                  <a:lnTo>
                    <a:pt x="163" y="13"/>
                  </a:lnTo>
                  <a:lnTo>
                    <a:pt x="150" y="9"/>
                  </a:lnTo>
                  <a:lnTo>
                    <a:pt x="122" y="2"/>
                  </a:lnTo>
                  <a:lnTo>
                    <a:pt x="10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47" y="15"/>
                  </a:lnTo>
                  <a:lnTo>
                    <a:pt x="29" y="31"/>
                  </a:lnTo>
                  <a:lnTo>
                    <a:pt x="19" y="40"/>
                  </a:lnTo>
                  <a:lnTo>
                    <a:pt x="13" y="51"/>
                  </a:lnTo>
                  <a:lnTo>
                    <a:pt x="4" y="73"/>
                  </a:lnTo>
                  <a:lnTo>
                    <a:pt x="1" y="85"/>
                  </a:lnTo>
                  <a:lnTo>
                    <a:pt x="0" y="99"/>
                  </a:lnTo>
                  <a:lnTo>
                    <a:pt x="2" y="128"/>
                  </a:lnTo>
                  <a:lnTo>
                    <a:pt x="3" y="140"/>
                  </a:lnTo>
                  <a:lnTo>
                    <a:pt x="6" y="153"/>
                  </a:lnTo>
                  <a:lnTo>
                    <a:pt x="16" y="178"/>
                  </a:lnTo>
                  <a:lnTo>
                    <a:pt x="28" y="202"/>
                  </a:lnTo>
                  <a:lnTo>
                    <a:pt x="45" y="225"/>
                  </a:lnTo>
                  <a:lnTo>
                    <a:pt x="4" y="277"/>
                  </a:lnTo>
                  <a:lnTo>
                    <a:pt x="102" y="268"/>
                  </a:lnTo>
                  <a:lnTo>
                    <a:pt x="115" y="275"/>
                  </a:lnTo>
                  <a:lnTo>
                    <a:pt x="128" y="283"/>
                  </a:lnTo>
                  <a:lnTo>
                    <a:pt x="133" y="285"/>
                  </a:lnTo>
                  <a:lnTo>
                    <a:pt x="139" y="288"/>
                  </a:lnTo>
                  <a:lnTo>
                    <a:pt x="151" y="292"/>
                  </a:lnTo>
                  <a:lnTo>
                    <a:pt x="160" y="294"/>
                  </a:lnTo>
                  <a:lnTo>
                    <a:pt x="173" y="295"/>
                  </a:lnTo>
                  <a:lnTo>
                    <a:pt x="186" y="295"/>
                  </a:lnTo>
                  <a:lnTo>
                    <a:pt x="198" y="292"/>
                  </a:lnTo>
                  <a:lnTo>
                    <a:pt x="211" y="290"/>
                  </a:lnTo>
                  <a:lnTo>
                    <a:pt x="222" y="286"/>
                  </a:lnTo>
                  <a:lnTo>
                    <a:pt x="233" y="281"/>
                  </a:lnTo>
                  <a:lnTo>
                    <a:pt x="237" y="276"/>
                  </a:lnTo>
                  <a:lnTo>
                    <a:pt x="239" y="274"/>
                  </a:lnTo>
                  <a:lnTo>
                    <a:pt x="239" y="273"/>
                  </a:lnTo>
                  <a:lnTo>
                    <a:pt x="240" y="273"/>
                  </a:lnTo>
                  <a:lnTo>
                    <a:pt x="242" y="273"/>
                  </a:lnTo>
                  <a:lnTo>
                    <a:pt x="253" y="265"/>
                  </a:lnTo>
                  <a:lnTo>
                    <a:pt x="260" y="255"/>
                  </a:lnTo>
                  <a:lnTo>
                    <a:pt x="267" y="244"/>
                  </a:lnTo>
                  <a:lnTo>
                    <a:pt x="269" y="237"/>
                  </a:lnTo>
                  <a:lnTo>
                    <a:pt x="269" y="235"/>
                  </a:lnTo>
                  <a:lnTo>
                    <a:pt x="269" y="234"/>
                  </a:lnTo>
                  <a:lnTo>
                    <a:pt x="270" y="234"/>
                  </a:lnTo>
                  <a:lnTo>
                    <a:pt x="272" y="232"/>
                  </a:lnTo>
                  <a:lnTo>
                    <a:pt x="277" y="221"/>
                  </a:lnTo>
                  <a:lnTo>
                    <a:pt x="279" y="208"/>
                  </a:lnTo>
                  <a:lnTo>
                    <a:pt x="281" y="195"/>
                  </a:lnTo>
                  <a:lnTo>
                    <a:pt x="281" y="181"/>
                  </a:lnTo>
                  <a:lnTo>
                    <a:pt x="281" y="167"/>
                  </a:lnTo>
                  <a:lnTo>
                    <a:pt x="272" y="134"/>
                  </a:lnTo>
                  <a:lnTo>
                    <a:pt x="259" y="102"/>
                  </a:lnTo>
                  <a:lnTo>
                    <a:pt x="244" y="80"/>
                  </a:lnTo>
                  <a:lnTo>
                    <a:pt x="226" y="5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7" name="Freeform 16"/>
            <p:cNvSpPr>
              <a:spLocks noChangeAspect="1" noEditPoints="1"/>
            </p:cNvSpPr>
            <p:nvPr/>
          </p:nvSpPr>
          <p:spPr bwMode="auto">
            <a:xfrm>
              <a:off x="3976" y="1778"/>
              <a:ext cx="49" cy="116"/>
            </a:xfrm>
            <a:custGeom>
              <a:avLst/>
              <a:gdLst>
                <a:gd name="T0" fmla="*/ 465 w 641"/>
                <a:gd name="T1" fmla="*/ 415 h 1504"/>
                <a:gd name="T2" fmla="*/ 466 w 641"/>
                <a:gd name="T3" fmla="*/ 566 h 1504"/>
                <a:gd name="T4" fmla="*/ 470 w 641"/>
                <a:gd name="T5" fmla="*/ 734 h 1504"/>
                <a:gd name="T6" fmla="*/ 500 w 641"/>
                <a:gd name="T7" fmla="*/ 853 h 1504"/>
                <a:gd name="T8" fmla="*/ 470 w 641"/>
                <a:gd name="T9" fmla="*/ 935 h 1504"/>
                <a:gd name="T10" fmla="*/ 520 w 641"/>
                <a:gd name="T11" fmla="*/ 907 h 1504"/>
                <a:gd name="T12" fmla="*/ 552 w 641"/>
                <a:gd name="T13" fmla="*/ 865 h 1504"/>
                <a:gd name="T14" fmla="*/ 501 w 641"/>
                <a:gd name="T15" fmla="*/ 989 h 1504"/>
                <a:gd name="T16" fmla="*/ 543 w 641"/>
                <a:gd name="T17" fmla="*/ 1009 h 1504"/>
                <a:gd name="T18" fmla="*/ 593 w 641"/>
                <a:gd name="T19" fmla="*/ 898 h 1504"/>
                <a:gd name="T20" fmla="*/ 570 w 641"/>
                <a:gd name="T21" fmla="*/ 683 h 1504"/>
                <a:gd name="T22" fmla="*/ 563 w 641"/>
                <a:gd name="T23" fmla="*/ 521 h 1504"/>
                <a:gd name="T24" fmla="*/ 569 w 641"/>
                <a:gd name="T25" fmla="*/ 412 h 1504"/>
                <a:gd name="T26" fmla="*/ 600 w 641"/>
                <a:gd name="T27" fmla="*/ 248 h 1504"/>
                <a:gd name="T28" fmla="*/ 633 w 641"/>
                <a:gd name="T29" fmla="*/ 207 h 1504"/>
                <a:gd name="T30" fmla="*/ 588 w 641"/>
                <a:gd name="T31" fmla="*/ 58 h 1504"/>
                <a:gd name="T32" fmla="*/ 398 w 641"/>
                <a:gd name="T33" fmla="*/ 10 h 1504"/>
                <a:gd name="T34" fmla="*/ 82 w 641"/>
                <a:gd name="T35" fmla="*/ 213 h 1504"/>
                <a:gd name="T36" fmla="*/ 18 w 641"/>
                <a:gd name="T37" fmla="*/ 429 h 1504"/>
                <a:gd name="T38" fmla="*/ 63 w 641"/>
                <a:gd name="T39" fmla="*/ 634 h 1504"/>
                <a:gd name="T40" fmla="*/ 107 w 641"/>
                <a:gd name="T41" fmla="*/ 827 h 1504"/>
                <a:gd name="T42" fmla="*/ 60 w 641"/>
                <a:gd name="T43" fmla="*/ 1007 h 1504"/>
                <a:gd name="T44" fmla="*/ 31 w 641"/>
                <a:gd name="T45" fmla="*/ 1086 h 1504"/>
                <a:gd name="T46" fmla="*/ 20 w 641"/>
                <a:gd name="T47" fmla="*/ 1192 h 1504"/>
                <a:gd name="T48" fmla="*/ 33 w 641"/>
                <a:gd name="T49" fmla="*/ 1279 h 1504"/>
                <a:gd name="T50" fmla="*/ 1 w 641"/>
                <a:gd name="T51" fmla="*/ 1394 h 1504"/>
                <a:gd name="T52" fmla="*/ 75 w 641"/>
                <a:gd name="T53" fmla="*/ 1470 h 1504"/>
                <a:gd name="T54" fmla="*/ 93 w 641"/>
                <a:gd name="T55" fmla="*/ 1502 h 1504"/>
                <a:gd name="T56" fmla="*/ 323 w 641"/>
                <a:gd name="T57" fmla="*/ 1500 h 1504"/>
                <a:gd name="T58" fmla="*/ 362 w 641"/>
                <a:gd name="T59" fmla="*/ 1462 h 1504"/>
                <a:gd name="T60" fmla="*/ 232 w 641"/>
                <a:gd name="T61" fmla="*/ 1460 h 1504"/>
                <a:gd name="T62" fmla="*/ 228 w 641"/>
                <a:gd name="T63" fmla="*/ 1417 h 1504"/>
                <a:gd name="T64" fmla="*/ 275 w 641"/>
                <a:gd name="T65" fmla="*/ 1413 h 1504"/>
                <a:gd name="T66" fmla="*/ 288 w 641"/>
                <a:gd name="T67" fmla="*/ 1400 h 1504"/>
                <a:gd name="T68" fmla="*/ 249 w 641"/>
                <a:gd name="T69" fmla="*/ 1367 h 1504"/>
                <a:gd name="T70" fmla="*/ 156 w 641"/>
                <a:gd name="T71" fmla="*/ 1186 h 1504"/>
                <a:gd name="T72" fmla="*/ 171 w 641"/>
                <a:gd name="T73" fmla="*/ 1100 h 1504"/>
                <a:gd name="T74" fmla="*/ 213 w 641"/>
                <a:gd name="T75" fmla="*/ 981 h 1504"/>
                <a:gd name="T76" fmla="*/ 249 w 641"/>
                <a:gd name="T77" fmla="*/ 703 h 1504"/>
                <a:gd name="T78" fmla="*/ 305 w 641"/>
                <a:gd name="T79" fmla="*/ 566 h 1504"/>
                <a:gd name="T80" fmla="*/ 306 w 641"/>
                <a:gd name="T81" fmla="*/ 463 h 1504"/>
                <a:gd name="T82" fmla="*/ 450 w 641"/>
                <a:gd name="T83" fmla="*/ 229 h 1504"/>
                <a:gd name="T84" fmla="*/ 531 w 641"/>
                <a:gd name="T85" fmla="*/ 336 h 1504"/>
                <a:gd name="T86" fmla="*/ 531 w 641"/>
                <a:gd name="T87" fmla="*/ 508 h 1504"/>
                <a:gd name="T88" fmla="*/ 541 w 641"/>
                <a:gd name="T89" fmla="*/ 664 h 1504"/>
                <a:gd name="T90" fmla="*/ 508 w 641"/>
                <a:gd name="T91" fmla="*/ 679 h 1504"/>
                <a:gd name="T92" fmla="*/ 505 w 641"/>
                <a:gd name="T93" fmla="*/ 417 h 1504"/>
                <a:gd name="T94" fmla="*/ 177 w 641"/>
                <a:gd name="T95" fmla="*/ 765 h 1504"/>
                <a:gd name="T96" fmla="*/ 180 w 641"/>
                <a:gd name="T97" fmla="*/ 925 h 1504"/>
                <a:gd name="T98" fmla="*/ 154 w 641"/>
                <a:gd name="T99" fmla="*/ 1025 h 1504"/>
                <a:gd name="T100" fmla="*/ 150 w 641"/>
                <a:gd name="T101" fmla="*/ 1048 h 1504"/>
                <a:gd name="T102" fmla="*/ 118 w 641"/>
                <a:gd name="T103" fmla="*/ 1113 h 1504"/>
                <a:gd name="T104" fmla="*/ 113 w 641"/>
                <a:gd name="T105" fmla="*/ 1178 h 1504"/>
                <a:gd name="T106" fmla="*/ 90 w 641"/>
                <a:gd name="T107" fmla="*/ 1306 h 1504"/>
                <a:gd name="T108" fmla="*/ 70 w 641"/>
                <a:gd name="T109" fmla="*/ 1235 h 1504"/>
                <a:gd name="T110" fmla="*/ 85 w 641"/>
                <a:gd name="T111" fmla="*/ 1126 h 1504"/>
                <a:gd name="T112" fmla="*/ 99 w 641"/>
                <a:gd name="T113" fmla="*/ 1047 h 1504"/>
                <a:gd name="T114" fmla="*/ 101 w 641"/>
                <a:gd name="T115" fmla="*/ 980 h 1504"/>
                <a:gd name="T116" fmla="*/ 155 w 641"/>
                <a:gd name="T117" fmla="*/ 879 h 150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41"/>
                <a:gd name="T178" fmla="*/ 0 h 1504"/>
                <a:gd name="T179" fmla="*/ 641 w 641"/>
                <a:gd name="T180" fmla="*/ 1504 h 150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41" h="1504">
                  <a:moveTo>
                    <a:pt x="450" y="229"/>
                  </a:moveTo>
                  <a:lnTo>
                    <a:pt x="459" y="238"/>
                  </a:lnTo>
                  <a:lnTo>
                    <a:pt x="459" y="299"/>
                  </a:lnTo>
                  <a:lnTo>
                    <a:pt x="454" y="314"/>
                  </a:lnTo>
                  <a:lnTo>
                    <a:pt x="452" y="330"/>
                  </a:lnTo>
                  <a:lnTo>
                    <a:pt x="452" y="361"/>
                  </a:lnTo>
                  <a:lnTo>
                    <a:pt x="454" y="380"/>
                  </a:lnTo>
                  <a:lnTo>
                    <a:pt x="460" y="401"/>
                  </a:lnTo>
                  <a:lnTo>
                    <a:pt x="465" y="415"/>
                  </a:lnTo>
                  <a:lnTo>
                    <a:pt x="472" y="430"/>
                  </a:lnTo>
                  <a:lnTo>
                    <a:pt x="478" y="450"/>
                  </a:lnTo>
                  <a:lnTo>
                    <a:pt x="480" y="473"/>
                  </a:lnTo>
                  <a:lnTo>
                    <a:pt x="478" y="498"/>
                  </a:lnTo>
                  <a:lnTo>
                    <a:pt x="474" y="525"/>
                  </a:lnTo>
                  <a:lnTo>
                    <a:pt x="472" y="530"/>
                  </a:lnTo>
                  <a:lnTo>
                    <a:pt x="469" y="540"/>
                  </a:lnTo>
                  <a:lnTo>
                    <a:pt x="467" y="552"/>
                  </a:lnTo>
                  <a:lnTo>
                    <a:pt x="466" y="566"/>
                  </a:lnTo>
                  <a:lnTo>
                    <a:pt x="466" y="582"/>
                  </a:lnTo>
                  <a:lnTo>
                    <a:pt x="466" y="588"/>
                  </a:lnTo>
                  <a:lnTo>
                    <a:pt x="467" y="596"/>
                  </a:lnTo>
                  <a:lnTo>
                    <a:pt x="468" y="624"/>
                  </a:lnTo>
                  <a:lnTo>
                    <a:pt x="472" y="657"/>
                  </a:lnTo>
                  <a:lnTo>
                    <a:pt x="469" y="678"/>
                  </a:lnTo>
                  <a:lnTo>
                    <a:pt x="468" y="698"/>
                  </a:lnTo>
                  <a:lnTo>
                    <a:pt x="468" y="717"/>
                  </a:lnTo>
                  <a:lnTo>
                    <a:pt x="470" y="734"/>
                  </a:lnTo>
                  <a:lnTo>
                    <a:pt x="471" y="748"/>
                  </a:lnTo>
                  <a:lnTo>
                    <a:pt x="476" y="761"/>
                  </a:lnTo>
                  <a:lnTo>
                    <a:pt x="480" y="773"/>
                  </a:lnTo>
                  <a:lnTo>
                    <a:pt x="486" y="783"/>
                  </a:lnTo>
                  <a:lnTo>
                    <a:pt x="493" y="795"/>
                  </a:lnTo>
                  <a:lnTo>
                    <a:pt x="498" y="809"/>
                  </a:lnTo>
                  <a:lnTo>
                    <a:pt x="500" y="822"/>
                  </a:lnTo>
                  <a:lnTo>
                    <a:pt x="501" y="837"/>
                  </a:lnTo>
                  <a:lnTo>
                    <a:pt x="500" y="853"/>
                  </a:lnTo>
                  <a:lnTo>
                    <a:pt x="499" y="872"/>
                  </a:lnTo>
                  <a:lnTo>
                    <a:pt x="491" y="884"/>
                  </a:lnTo>
                  <a:lnTo>
                    <a:pt x="484" y="895"/>
                  </a:lnTo>
                  <a:lnTo>
                    <a:pt x="478" y="905"/>
                  </a:lnTo>
                  <a:lnTo>
                    <a:pt x="475" y="913"/>
                  </a:lnTo>
                  <a:lnTo>
                    <a:pt x="471" y="920"/>
                  </a:lnTo>
                  <a:lnTo>
                    <a:pt x="470" y="926"/>
                  </a:lnTo>
                  <a:lnTo>
                    <a:pt x="469" y="931"/>
                  </a:lnTo>
                  <a:lnTo>
                    <a:pt x="470" y="935"/>
                  </a:lnTo>
                  <a:lnTo>
                    <a:pt x="471" y="936"/>
                  </a:lnTo>
                  <a:lnTo>
                    <a:pt x="475" y="936"/>
                  </a:lnTo>
                  <a:lnTo>
                    <a:pt x="478" y="935"/>
                  </a:lnTo>
                  <a:lnTo>
                    <a:pt x="484" y="933"/>
                  </a:lnTo>
                  <a:lnTo>
                    <a:pt x="491" y="928"/>
                  </a:lnTo>
                  <a:lnTo>
                    <a:pt x="499" y="924"/>
                  </a:lnTo>
                  <a:lnTo>
                    <a:pt x="508" y="918"/>
                  </a:lnTo>
                  <a:lnTo>
                    <a:pt x="519" y="911"/>
                  </a:lnTo>
                  <a:lnTo>
                    <a:pt x="520" y="907"/>
                  </a:lnTo>
                  <a:lnTo>
                    <a:pt x="522" y="904"/>
                  </a:lnTo>
                  <a:lnTo>
                    <a:pt x="526" y="897"/>
                  </a:lnTo>
                  <a:lnTo>
                    <a:pt x="527" y="893"/>
                  </a:lnTo>
                  <a:lnTo>
                    <a:pt x="529" y="890"/>
                  </a:lnTo>
                  <a:lnTo>
                    <a:pt x="534" y="883"/>
                  </a:lnTo>
                  <a:lnTo>
                    <a:pt x="540" y="867"/>
                  </a:lnTo>
                  <a:lnTo>
                    <a:pt x="545" y="852"/>
                  </a:lnTo>
                  <a:lnTo>
                    <a:pt x="549" y="857"/>
                  </a:lnTo>
                  <a:lnTo>
                    <a:pt x="552" y="865"/>
                  </a:lnTo>
                  <a:lnTo>
                    <a:pt x="553" y="873"/>
                  </a:lnTo>
                  <a:lnTo>
                    <a:pt x="554" y="884"/>
                  </a:lnTo>
                  <a:lnTo>
                    <a:pt x="553" y="895"/>
                  </a:lnTo>
                  <a:lnTo>
                    <a:pt x="552" y="908"/>
                  </a:lnTo>
                  <a:lnTo>
                    <a:pt x="549" y="922"/>
                  </a:lnTo>
                  <a:lnTo>
                    <a:pt x="545" y="938"/>
                  </a:lnTo>
                  <a:lnTo>
                    <a:pt x="516" y="977"/>
                  </a:lnTo>
                  <a:lnTo>
                    <a:pt x="505" y="986"/>
                  </a:lnTo>
                  <a:lnTo>
                    <a:pt x="501" y="989"/>
                  </a:lnTo>
                  <a:lnTo>
                    <a:pt x="500" y="993"/>
                  </a:lnTo>
                  <a:lnTo>
                    <a:pt x="499" y="995"/>
                  </a:lnTo>
                  <a:lnTo>
                    <a:pt x="501" y="999"/>
                  </a:lnTo>
                  <a:lnTo>
                    <a:pt x="505" y="1001"/>
                  </a:lnTo>
                  <a:lnTo>
                    <a:pt x="510" y="1004"/>
                  </a:lnTo>
                  <a:lnTo>
                    <a:pt x="513" y="1005"/>
                  </a:lnTo>
                  <a:lnTo>
                    <a:pt x="521" y="1007"/>
                  </a:lnTo>
                  <a:lnTo>
                    <a:pt x="530" y="1007"/>
                  </a:lnTo>
                  <a:lnTo>
                    <a:pt x="543" y="1009"/>
                  </a:lnTo>
                  <a:lnTo>
                    <a:pt x="555" y="996"/>
                  </a:lnTo>
                  <a:lnTo>
                    <a:pt x="567" y="983"/>
                  </a:lnTo>
                  <a:lnTo>
                    <a:pt x="576" y="968"/>
                  </a:lnTo>
                  <a:lnTo>
                    <a:pt x="584" y="953"/>
                  </a:lnTo>
                  <a:lnTo>
                    <a:pt x="588" y="936"/>
                  </a:lnTo>
                  <a:lnTo>
                    <a:pt x="588" y="931"/>
                  </a:lnTo>
                  <a:lnTo>
                    <a:pt x="589" y="926"/>
                  </a:lnTo>
                  <a:lnTo>
                    <a:pt x="591" y="918"/>
                  </a:lnTo>
                  <a:lnTo>
                    <a:pt x="593" y="898"/>
                  </a:lnTo>
                  <a:lnTo>
                    <a:pt x="591" y="879"/>
                  </a:lnTo>
                  <a:lnTo>
                    <a:pt x="580" y="844"/>
                  </a:lnTo>
                  <a:lnTo>
                    <a:pt x="571" y="805"/>
                  </a:lnTo>
                  <a:lnTo>
                    <a:pt x="568" y="787"/>
                  </a:lnTo>
                  <a:lnTo>
                    <a:pt x="563" y="759"/>
                  </a:lnTo>
                  <a:lnTo>
                    <a:pt x="559" y="730"/>
                  </a:lnTo>
                  <a:lnTo>
                    <a:pt x="565" y="706"/>
                  </a:lnTo>
                  <a:lnTo>
                    <a:pt x="570" y="686"/>
                  </a:lnTo>
                  <a:lnTo>
                    <a:pt x="570" y="683"/>
                  </a:lnTo>
                  <a:lnTo>
                    <a:pt x="573" y="660"/>
                  </a:lnTo>
                  <a:lnTo>
                    <a:pt x="574" y="639"/>
                  </a:lnTo>
                  <a:lnTo>
                    <a:pt x="573" y="624"/>
                  </a:lnTo>
                  <a:lnTo>
                    <a:pt x="571" y="606"/>
                  </a:lnTo>
                  <a:lnTo>
                    <a:pt x="566" y="586"/>
                  </a:lnTo>
                  <a:lnTo>
                    <a:pt x="559" y="570"/>
                  </a:lnTo>
                  <a:lnTo>
                    <a:pt x="559" y="564"/>
                  </a:lnTo>
                  <a:lnTo>
                    <a:pt x="559" y="541"/>
                  </a:lnTo>
                  <a:lnTo>
                    <a:pt x="563" y="521"/>
                  </a:lnTo>
                  <a:lnTo>
                    <a:pt x="567" y="505"/>
                  </a:lnTo>
                  <a:lnTo>
                    <a:pt x="574" y="493"/>
                  </a:lnTo>
                  <a:lnTo>
                    <a:pt x="575" y="483"/>
                  </a:lnTo>
                  <a:lnTo>
                    <a:pt x="578" y="473"/>
                  </a:lnTo>
                  <a:lnTo>
                    <a:pt x="578" y="462"/>
                  </a:lnTo>
                  <a:lnTo>
                    <a:pt x="578" y="451"/>
                  </a:lnTo>
                  <a:lnTo>
                    <a:pt x="575" y="438"/>
                  </a:lnTo>
                  <a:lnTo>
                    <a:pt x="573" y="426"/>
                  </a:lnTo>
                  <a:lnTo>
                    <a:pt x="569" y="412"/>
                  </a:lnTo>
                  <a:lnTo>
                    <a:pt x="565" y="399"/>
                  </a:lnTo>
                  <a:lnTo>
                    <a:pt x="579" y="318"/>
                  </a:lnTo>
                  <a:lnTo>
                    <a:pt x="578" y="303"/>
                  </a:lnTo>
                  <a:lnTo>
                    <a:pt x="578" y="290"/>
                  </a:lnTo>
                  <a:lnTo>
                    <a:pt x="578" y="266"/>
                  </a:lnTo>
                  <a:lnTo>
                    <a:pt x="581" y="265"/>
                  </a:lnTo>
                  <a:lnTo>
                    <a:pt x="588" y="258"/>
                  </a:lnTo>
                  <a:lnTo>
                    <a:pt x="597" y="253"/>
                  </a:lnTo>
                  <a:lnTo>
                    <a:pt x="600" y="248"/>
                  </a:lnTo>
                  <a:lnTo>
                    <a:pt x="604" y="245"/>
                  </a:lnTo>
                  <a:lnTo>
                    <a:pt x="613" y="238"/>
                  </a:lnTo>
                  <a:lnTo>
                    <a:pt x="619" y="228"/>
                  </a:lnTo>
                  <a:lnTo>
                    <a:pt x="619" y="226"/>
                  </a:lnTo>
                  <a:lnTo>
                    <a:pt x="619" y="225"/>
                  </a:lnTo>
                  <a:lnTo>
                    <a:pt x="620" y="225"/>
                  </a:lnTo>
                  <a:lnTo>
                    <a:pt x="623" y="222"/>
                  </a:lnTo>
                  <a:lnTo>
                    <a:pt x="627" y="218"/>
                  </a:lnTo>
                  <a:lnTo>
                    <a:pt x="633" y="207"/>
                  </a:lnTo>
                  <a:lnTo>
                    <a:pt x="641" y="197"/>
                  </a:lnTo>
                  <a:lnTo>
                    <a:pt x="639" y="174"/>
                  </a:lnTo>
                  <a:lnTo>
                    <a:pt x="635" y="154"/>
                  </a:lnTo>
                  <a:lnTo>
                    <a:pt x="631" y="135"/>
                  </a:lnTo>
                  <a:lnTo>
                    <a:pt x="626" y="118"/>
                  </a:lnTo>
                  <a:lnTo>
                    <a:pt x="618" y="100"/>
                  </a:lnTo>
                  <a:lnTo>
                    <a:pt x="610" y="85"/>
                  </a:lnTo>
                  <a:lnTo>
                    <a:pt x="599" y="70"/>
                  </a:lnTo>
                  <a:lnTo>
                    <a:pt x="588" y="58"/>
                  </a:lnTo>
                  <a:lnTo>
                    <a:pt x="574" y="45"/>
                  </a:lnTo>
                  <a:lnTo>
                    <a:pt x="560" y="36"/>
                  </a:lnTo>
                  <a:lnTo>
                    <a:pt x="544" y="26"/>
                  </a:lnTo>
                  <a:lnTo>
                    <a:pt x="528" y="18"/>
                  </a:lnTo>
                  <a:lnTo>
                    <a:pt x="509" y="11"/>
                  </a:lnTo>
                  <a:lnTo>
                    <a:pt x="490" y="7"/>
                  </a:lnTo>
                  <a:lnTo>
                    <a:pt x="468" y="2"/>
                  </a:lnTo>
                  <a:lnTo>
                    <a:pt x="446" y="0"/>
                  </a:lnTo>
                  <a:lnTo>
                    <a:pt x="398" y="10"/>
                  </a:lnTo>
                  <a:lnTo>
                    <a:pt x="353" y="27"/>
                  </a:lnTo>
                  <a:lnTo>
                    <a:pt x="308" y="46"/>
                  </a:lnTo>
                  <a:lnTo>
                    <a:pt x="283" y="58"/>
                  </a:lnTo>
                  <a:lnTo>
                    <a:pt x="258" y="73"/>
                  </a:lnTo>
                  <a:lnTo>
                    <a:pt x="209" y="107"/>
                  </a:lnTo>
                  <a:lnTo>
                    <a:pt x="157" y="146"/>
                  </a:lnTo>
                  <a:lnTo>
                    <a:pt x="132" y="167"/>
                  </a:lnTo>
                  <a:lnTo>
                    <a:pt x="107" y="192"/>
                  </a:lnTo>
                  <a:lnTo>
                    <a:pt x="82" y="213"/>
                  </a:lnTo>
                  <a:lnTo>
                    <a:pt x="70" y="227"/>
                  </a:lnTo>
                  <a:lnTo>
                    <a:pt x="61" y="243"/>
                  </a:lnTo>
                  <a:lnTo>
                    <a:pt x="50" y="260"/>
                  </a:lnTo>
                  <a:lnTo>
                    <a:pt x="41" y="281"/>
                  </a:lnTo>
                  <a:lnTo>
                    <a:pt x="33" y="303"/>
                  </a:lnTo>
                  <a:lnTo>
                    <a:pt x="25" y="328"/>
                  </a:lnTo>
                  <a:lnTo>
                    <a:pt x="21" y="364"/>
                  </a:lnTo>
                  <a:lnTo>
                    <a:pt x="19" y="397"/>
                  </a:lnTo>
                  <a:lnTo>
                    <a:pt x="18" y="429"/>
                  </a:lnTo>
                  <a:lnTo>
                    <a:pt x="19" y="460"/>
                  </a:lnTo>
                  <a:lnTo>
                    <a:pt x="20" y="488"/>
                  </a:lnTo>
                  <a:lnTo>
                    <a:pt x="23" y="515"/>
                  </a:lnTo>
                  <a:lnTo>
                    <a:pt x="26" y="540"/>
                  </a:lnTo>
                  <a:lnTo>
                    <a:pt x="32" y="562"/>
                  </a:lnTo>
                  <a:lnTo>
                    <a:pt x="37" y="583"/>
                  </a:lnTo>
                  <a:lnTo>
                    <a:pt x="45" y="601"/>
                  </a:lnTo>
                  <a:lnTo>
                    <a:pt x="52" y="618"/>
                  </a:lnTo>
                  <a:lnTo>
                    <a:pt x="63" y="634"/>
                  </a:lnTo>
                  <a:lnTo>
                    <a:pt x="73" y="646"/>
                  </a:lnTo>
                  <a:lnTo>
                    <a:pt x="85" y="657"/>
                  </a:lnTo>
                  <a:lnTo>
                    <a:pt x="98" y="667"/>
                  </a:lnTo>
                  <a:lnTo>
                    <a:pt x="113" y="675"/>
                  </a:lnTo>
                  <a:lnTo>
                    <a:pt x="115" y="704"/>
                  </a:lnTo>
                  <a:lnTo>
                    <a:pt x="117" y="734"/>
                  </a:lnTo>
                  <a:lnTo>
                    <a:pt x="115" y="764"/>
                  </a:lnTo>
                  <a:lnTo>
                    <a:pt x="112" y="796"/>
                  </a:lnTo>
                  <a:lnTo>
                    <a:pt x="107" y="827"/>
                  </a:lnTo>
                  <a:lnTo>
                    <a:pt x="99" y="859"/>
                  </a:lnTo>
                  <a:lnTo>
                    <a:pt x="90" y="892"/>
                  </a:lnTo>
                  <a:lnTo>
                    <a:pt x="80" y="925"/>
                  </a:lnTo>
                  <a:lnTo>
                    <a:pt x="71" y="931"/>
                  </a:lnTo>
                  <a:lnTo>
                    <a:pt x="66" y="938"/>
                  </a:lnTo>
                  <a:lnTo>
                    <a:pt x="58" y="954"/>
                  </a:lnTo>
                  <a:lnTo>
                    <a:pt x="53" y="973"/>
                  </a:lnTo>
                  <a:lnTo>
                    <a:pt x="55" y="995"/>
                  </a:lnTo>
                  <a:lnTo>
                    <a:pt x="60" y="1007"/>
                  </a:lnTo>
                  <a:lnTo>
                    <a:pt x="62" y="1021"/>
                  </a:lnTo>
                  <a:lnTo>
                    <a:pt x="58" y="1035"/>
                  </a:lnTo>
                  <a:lnTo>
                    <a:pt x="54" y="1044"/>
                  </a:lnTo>
                  <a:lnTo>
                    <a:pt x="50" y="1053"/>
                  </a:lnTo>
                  <a:lnTo>
                    <a:pt x="44" y="1057"/>
                  </a:lnTo>
                  <a:lnTo>
                    <a:pt x="39" y="1063"/>
                  </a:lnTo>
                  <a:lnTo>
                    <a:pt x="35" y="1070"/>
                  </a:lnTo>
                  <a:lnTo>
                    <a:pt x="33" y="1078"/>
                  </a:lnTo>
                  <a:lnTo>
                    <a:pt x="31" y="1086"/>
                  </a:lnTo>
                  <a:lnTo>
                    <a:pt x="31" y="1096"/>
                  </a:lnTo>
                  <a:lnTo>
                    <a:pt x="34" y="1117"/>
                  </a:lnTo>
                  <a:lnTo>
                    <a:pt x="39" y="1129"/>
                  </a:lnTo>
                  <a:lnTo>
                    <a:pt x="41" y="1142"/>
                  </a:lnTo>
                  <a:lnTo>
                    <a:pt x="39" y="1155"/>
                  </a:lnTo>
                  <a:lnTo>
                    <a:pt x="34" y="1170"/>
                  </a:lnTo>
                  <a:lnTo>
                    <a:pt x="26" y="1177"/>
                  </a:lnTo>
                  <a:lnTo>
                    <a:pt x="23" y="1184"/>
                  </a:lnTo>
                  <a:lnTo>
                    <a:pt x="20" y="1192"/>
                  </a:lnTo>
                  <a:lnTo>
                    <a:pt x="20" y="1202"/>
                  </a:lnTo>
                  <a:lnTo>
                    <a:pt x="20" y="1210"/>
                  </a:lnTo>
                  <a:lnTo>
                    <a:pt x="23" y="1221"/>
                  </a:lnTo>
                  <a:lnTo>
                    <a:pt x="26" y="1232"/>
                  </a:lnTo>
                  <a:lnTo>
                    <a:pt x="34" y="1244"/>
                  </a:lnTo>
                  <a:lnTo>
                    <a:pt x="34" y="1276"/>
                  </a:lnTo>
                  <a:lnTo>
                    <a:pt x="33" y="1276"/>
                  </a:lnTo>
                  <a:lnTo>
                    <a:pt x="33" y="1277"/>
                  </a:lnTo>
                  <a:lnTo>
                    <a:pt x="33" y="1279"/>
                  </a:lnTo>
                  <a:lnTo>
                    <a:pt x="33" y="1284"/>
                  </a:lnTo>
                  <a:lnTo>
                    <a:pt x="33" y="1292"/>
                  </a:lnTo>
                  <a:lnTo>
                    <a:pt x="31" y="1310"/>
                  </a:lnTo>
                  <a:lnTo>
                    <a:pt x="22" y="1342"/>
                  </a:lnTo>
                  <a:lnTo>
                    <a:pt x="17" y="1357"/>
                  </a:lnTo>
                  <a:lnTo>
                    <a:pt x="10" y="1374"/>
                  </a:lnTo>
                  <a:lnTo>
                    <a:pt x="6" y="1379"/>
                  </a:lnTo>
                  <a:lnTo>
                    <a:pt x="4" y="1384"/>
                  </a:lnTo>
                  <a:lnTo>
                    <a:pt x="1" y="1394"/>
                  </a:lnTo>
                  <a:lnTo>
                    <a:pt x="0" y="1397"/>
                  </a:lnTo>
                  <a:lnTo>
                    <a:pt x="1" y="1401"/>
                  </a:lnTo>
                  <a:lnTo>
                    <a:pt x="5" y="1408"/>
                  </a:lnTo>
                  <a:lnTo>
                    <a:pt x="10" y="1412"/>
                  </a:lnTo>
                  <a:lnTo>
                    <a:pt x="20" y="1415"/>
                  </a:lnTo>
                  <a:lnTo>
                    <a:pt x="33" y="1417"/>
                  </a:lnTo>
                  <a:lnTo>
                    <a:pt x="49" y="1419"/>
                  </a:lnTo>
                  <a:lnTo>
                    <a:pt x="91" y="1409"/>
                  </a:lnTo>
                  <a:lnTo>
                    <a:pt x="75" y="1470"/>
                  </a:lnTo>
                  <a:lnTo>
                    <a:pt x="71" y="1474"/>
                  </a:lnTo>
                  <a:lnTo>
                    <a:pt x="70" y="1478"/>
                  </a:lnTo>
                  <a:lnTo>
                    <a:pt x="69" y="1484"/>
                  </a:lnTo>
                  <a:lnTo>
                    <a:pt x="70" y="1490"/>
                  </a:lnTo>
                  <a:lnTo>
                    <a:pt x="76" y="1495"/>
                  </a:lnTo>
                  <a:lnTo>
                    <a:pt x="78" y="1496"/>
                  </a:lnTo>
                  <a:lnTo>
                    <a:pt x="82" y="1498"/>
                  </a:lnTo>
                  <a:lnTo>
                    <a:pt x="86" y="1500"/>
                  </a:lnTo>
                  <a:lnTo>
                    <a:pt x="93" y="1502"/>
                  </a:lnTo>
                  <a:lnTo>
                    <a:pt x="98" y="1502"/>
                  </a:lnTo>
                  <a:lnTo>
                    <a:pt x="106" y="1503"/>
                  </a:lnTo>
                  <a:lnTo>
                    <a:pt x="113" y="1503"/>
                  </a:lnTo>
                  <a:lnTo>
                    <a:pt x="123" y="1504"/>
                  </a:lnTo>
                  <a:lnTo>
                    <a:pt x="170" y="1495"/>
                  </a:lnTo>
                  <a:lnTo>
                    <a:pt x="217" y="1493"/>
                  </a:lnTo>
                  <a:lnTo>
                    <a:pt x="264" y="1495"/>
                  </a:lnTo>
                  <a:lnTo>
                    <a:pt x="313" y="1504"/>
                  </a:lnTo>
                  <a:lnTo>
                    <a:pt x="323" y="1500"/>
                  </a:lnTo>
                  <a:lnTo>
                    <a:pt x="333" y="1495"/>
                  </a:lnTo>
                  <a:lnTo>
                    <a:pt x="342" y="1491"/>
                  </a:lnTo>
                  <a:lnTo>
                    <a:pt x="349" y="1489"/>
                  </a:lnTo>
                  <a:lnTo>
                    <a:pt x="355" y="1484"/>
                  </a:lnTo>
                  <a:lnTo>
                    <a:pt x="359" y="1481"/>
                  </a:lnTo>
                  <a:lnTo>
                    <a:pt x="365" y="1475"/>
                  </a:lnTo>
                  <a:lnTo>
                    <a:pt x="365" y="1470"/>
                  </a:lnTo>
                  <a:lnTo>
                    <a:pt x="364" y="1466"/>
                  </a:lnTo>
                  <a:lnTo>
                    <a:pt x="362" y="1462"/>
                  </a:lnTo>
                  <a:lnTo>
                    <a:pt x="360" y="1460"/>
                  </a:lnTo>
                  <a:lnTo>
                    <a:pt x="359" y="1459"/>
                  </a:lnTo>
                  <a:lnTo>
                    <a:pt x="348" y="1450"/>
                  </a:lnTo>
                  <a:lnTo>
                    <a:pt x="341" y="1446"/>
                  </a:lnTo>
                  <a:lnTo>
                    <a:pt x="336" y="1443"/>
                  </a:lnTo>
                  <a:lnTo>
                    <a:pt x="334" y="1442"/>
                  </a:lnTo>
                  <a:lnTo>
                    <a:pt x="333" y="1442"/>
                  </a:lnTo>
                  <a:lnTo>
                    <a:pt x="282" y="1453"/>
                  </a:lnTo>
                  <a:lnTo>
                    <a:pt x="232" y="1460"/>
                  </a:lnTo>
                  <a:lnTo>
                    <a:pt x="183" y="1462"/>
                  </a:lnTo>
                  <a:lnTo>
                    <a:pt x="134" y="1460"/>
                  </a:lnTo>
                  <a:lnTo>
                    <a:pt x="134" y="1406"/>
                  </a:lnTo>
                  <a:lnTo>
                    <a:pt x="153" y="1405"/>
                  </a:lnTo>
                  <a:lnTo>
                    <a:pt x="173" y="1408"/>
                  </a:lnTo>
                  <a:lnTo>
                    <a:pt x="193" y="1411"/>
                  </a:lnTo>
                  <a:lnTo>
                    <a:pt x="214" y="1419"/>
                  </a:lnTo>
                  <a:lnTo>
                    <a:pt x="221" y="1417"/>
                  </a:lnTo>
                  <a:lnTo>
                    <a:pt x="228" y="1417"/>
                  </a:lnTo>
                  <a:lnTo>
                    <a:pt x="242" y="1417"/>
                  </a:lnTo>
                  <a:lnTo>
                    <a:pt x="244" y="1416"/>
                  </a:lnTo>
                  <a:lnTo>
                    <a:pt x="247" y="1416"/>
                  </a:lnTo>
                  <a:lnTo>
                    <a:pt x="254" y="1416"/>
                  </a:lnTo>
                  <a:lnTo>
                    <a:pt x="264" y="1416"/>
                  </a:lnTo>
                  <a:lnTo>
                    <a:pt x="272" y="1414"/>
                  </a:lnTo>
                  <a:lnTo>
                    <a:pt x="272" y="1413"/>
                  </a:lnTo>
                  <a:lnTo>
                    <a:pt x="273" y="1413"/>
                  </a:lnTo>
                  <a:lnTo>
                    <a:pt x="275" y="1413"/>
                  </a:lnTo>
                  <a:lnTo>
                    <a:pt x="279" y="1413"/>
                  </a:lnTo>
                  <a:lnTo>
                    <a:pt x="282" y="1411"/>
                  </a:lnTo>
                  <a:lnTo>
                    <a:pt x="282" y="1410"/>
                  </a:lnTo>
                  <a:lnTo>
                    <a:pt x="283" y="1410"/>
                  </a:lnTo>
                  <a:lnTo>
                    <a:pt x="285" y="1410"/>
                  </a:lnTo>
                  <a:lnTo>
                    <a:pt x="288" y="1408"/>
                  </a:lnTo>
                  <a:lnTo>
                    <a:pt x="289" y="1403"/>
                  </a:lnTo>
                  <a:lnTo>
                    <a:pt x="288" y="1401"/>
                  </a:lnTo>
                  <a:lnTo>
                    <a:pt x="288" y="1400"/>
                  </a:lnTo>
                  <a:lnTo>
                    <a:pt x="286" y="1395"/>
                  </a:lnTo>
                  <a:lnTo>
                    <a:pt x="283" y="1390"/>
                  </a:lnTo>
                  <a:lnTo>
                    <a:pt x="276" y="1384"/>
                  </a:lnTo>
                  <a:lnTo>
                    <a:pt x="272" y="1381"/>
                  </a:lnTo>
                  <a:lnTo>
                    <a:pt x="269" y="1379"/>
                  </a:lnTo>
                  <a:lnTo>
                    <a:pt x="259" y="1372"/>
                  </a:lnTo>
                  <a:lnTo>
                    <a:pt x="256" y="1370"/>
                  </a:lnTo>
                  <a:lnTo>
                    <a:pt x="254" y="1369"/>
                  </a:lnTo>
                  <a:lnTo>
                    <a:pt x="249" y="1367"/>
                  </a:lnTo>
                  <a:lnTo>
                    <a:pt x="221" y="1361"/>
                  </a:lnTo>
                  <a:lnTo>
                    <a:pt x="193" y="1360"/>
                  </a:lnTo>
                  <a:lnTo>
                    <a:pt x="163" y="1361"/>
                  </a:lnTo>
                  <a:lnTo>
                    <a:pt x="134" y="1367"/>
                  </a:lnTo>
                  <a:lnTo>
                    <a:pt x="129" y="1324"/>
                  </a:lnTo>
                  <a:lnTo>
                    <a:pt x="132" y="1280"/>
                  </a:lnTo>
                  <a:lnTo>
                    <a:pt x="139" y="1237"/>
                  </a:lnTo>
                  <a:lnTo>
                    <a:pt x="152" y="1195"/>
                  </a:lnTo>
                  <a:lnTo>
                    <a:pt x="156" y="1186"/>
                  </a:lnTo>
                  <a:lnTo>
                    <a:pt x="160" y="1179"/>
                  </a:lnTo>
                  <a:lnTo>
                    <a:pt x="164" y="1170"/>
                  </a:lnTo>
                  <a:lnTo>
                    <a:pt x="167" y="1162"/>
                  </a:lnTo>
                  <a:lnTo>
                    <a:pt x="168" y="1151"/>
                  </a:lnTo>
                  <a:lnTo>
                    <a:pt x="168" y="1145"/>
                  </a:lnTo>
                  <a:lnTo>
                    <a:pt x="169" y="1141"/>
                  </a:lnTo>
                  <a:lnTo>
                    <a:pt x="169" y="1130"/>
                  </a:lnTo>
                  <a:lnTo>
                    <a:pt x="169" y="1120"/>
                  </a:lnTo>
                  <a:lnTo>
                    <a:pt x="171" y="1100"/>
                  </a:lnTo>
                  <a:lnTo>
                    <a:pt x="175" y="1087"/>
                  </a:lnTo>
                  <a:lnTo>
                    <a:pt x="181" y="1077"/>
                  </a:lnTo>
                  <a:lnTo>
                    <a:pt x="189" y="1073"/>
                  </a:lnTo>
                  <a:lnTo>
                    <a:pt x="198" y="1058"/>
                  </a:lnTo>
                  <a:lnTo>
                    <a:pt x="203" y="1045"/>
                  </a:lnTo>
                  <a:lnTo>
                    <a:pt x="204" y="1032"/>
                  </a:lnTo>
                  <a:lnTo>
                    <a:pt x="202" y="1019"/>
                  </a:lnTo>
                  <a:lnTo>
                    <a:pt x="207" y="999"/>
                  </a:lnTo>
                  <a:lnTo>
                    <a:pt x="213" y="981"/>
                  </a:lnTo>
                  <a:lnTo>
                    <a:pt x="221" y="967"/>
                  </a:lnTo>
                  <a:lnTo>
                    <a:pt x="231" y="957"/>
                  </a:lnTo>
                  <a:lnTo>
                    <a:pt x="239" y="920"/>
                  </a:lnTo>
                  <a:lnTo>
                    <a:pt x="245" y="884"/>
                  </a:lnTo>
                  <a:lnTo>
                    <a:pt x="249" y="847"/>
                  </a:lnTo>
                  <a:lnTo>
                    <a:pt x="253" y="813"/>
                  </a:lnTo>
                  <a:lnTo>
                    <a:pt x="254" y="776"/>
                  </a:lnTo>
                  <a:lnTo>
                    <a:pt x="253" y="740"/>
                  </a:lnTo>
                  <a:lnTo>
                    <a:pt x="249" y="703"/>
                  </a:lnTo>
                  <a:lnTo>
                    <a:pt x="247" y="684"/>
                  </a:lnTo>
                  <a:lnTo>
                    <a:pt x="246" y="667"/>
                  </a:lnTo>
                  <a:lnTo>
                    <a:pt x="258" y="656"/>
                  </a:lnTo>
                  <a:lnTo>
                    <a:pt x="270" y="646"/>
                  </a:lnTo>
                  <a:lnTo>
                    <a:pt x="279" y="633"/>
                  </a:lnTo>
                  <a:lnTo>
                    <a:pt x="288" y="619"/>
                  </a:lnTo>
                  <a:lnTo>
                    <a:pt x="294" y="602"/>
                  </a:lnTo>
                  <a:lnTo>
                    <a:pt x="301" y="585"/>
                  </a:lnTo>
                  <a:lnTo>
                    <a:pt x="305" y="566"/>
                  </a:lnTo>
                  <a:lnTo>
                    <a:pt x="308" y="546"/>
                  </a:lnTo>
                  <a:lnTo>
                    <a:pt x="309" y="531"/>
                  </a:lnTo>
                  <a:lnTo>
                    <a:pt x="309" y="506"/>
                  </a:lnTo>
                  <a:lnTo>
                    <a:pt x="309" y="505"/>
                  </a:lnTo>
                  <a:lnTo>
                    <a:pt x="309" y="492"/>
                  </a:lnTo>
                  <a:lnTo>
                    <a:pt x="307" y="477"/>
                  </a:lnTo>
                  <a:lnTo>
                    <a:pt x="306" y="473"/>
                  </a:lnTo>
                  <a:lnTo>
                    <a:pt x="306" y="470"/>
                  </a:lnTo>
                  <a:lnTo>
                    <a:pt x="306" y="463"/>
                  </a:lnTo>
                  <a:lnTo>
                    <a:pt x="302" y="433"/>
                  </a:lnTo>
                  <a:lnTo>
                    <a:pt x="300" y="424"/>
                  </a:lnTo>
                  <a:lnTo>
                    <a:pt x="299" y="420"/>
                  </a:lnTo>
                  <a:lnTo>
                    <a:pt x="299" y="417"/>
                  </a:lnTo>
                  <a:lnTo>
                    <a:pt x="297" y="402"/>
                  </a:lnTo>
                  <a:lnTo>
                    <a:pt x="290" y="369"/>
                  </a:lnTo>
                  <a:lnTo>
                    <a:pt x="309" y="287"/>
                  </a:lnTo>
                  <a:lnTo>
                    <a:pt x="401" y="226"/>
                  </a:lnTo>
                  <a:lnTo>
                    <a:pt x="450" y="229"/>
                  </a:lnTo>
                  <a:close/>
                  <a:moveTo>
                    <a:pt x="512" y="252"/>
                  </a:moveTo>
                  <a:lnTo>
                    <a:pt x="517" y="242"/>
                  </a:lnTo>
                  <a:lnTo>
                    <a:pt x="520" y="244"/>
                  </a:lnTo>
                  <a:lnTo>
                    <a:pt x="524" y="254"/>
                  </a:lnTo>
                  <a:lnTo>
                    <a:pt x="527" y="265"/>
                  </a:lnTo>
                  <a:lnTo>
                    <a:pt x="531" y="277"/>
                  </a:lnTo>
                  <a:lnTo>
                    <a:pt x="534" y="292"/>
                  </a:lnTo>
                  <a:lnTo>
                    <a:pt x="537" y="309"/>
                  </a:lnTo>
                  <a:lnTo>
                    <a:pt x="531" y="336"/>
                  </a:lnTo>
                  <a:lnTo>
                    <a:pt x="529" y="362"/>
                  </a:lnTo>
                  <a:lnTo>
                    <a:pt x="528" y="382"/>
                  </a:lnTo>
                  <a:lnTo>
                    <a:pt x="531" y="401"/>
                  </a:lnTo>
                  <a:lnTo>
                    <a:pt x="533" y="404"/>
                  </a:lnTo>
                  <a:lnTo>
                    <a:pt x="538" y="422"/>
                  </a:lnTo>
                  <a:lnTo>
                    <a:pt x="541" y="443"/>
                  </a:lnTo>
                  <a:lnTo>
                    <a:pt x="542" y="464"/>
                  </a:lnTo>
                  <a:lnTo>
                    <a:pt x="541" y="487"/>
                  </a:lnTo>
                  <a:lnTo>
                    <a:pt x="531" y="508"/>
                  </a:lnTo>
                  <a:lnTo>
                    <a:pt x="527" y="532"/>
                  </a:lnTo>
                  <a:lnTo>
                    <a:pt x="526" y="556"/>
                  </a:lnTo>
                  <a:lnTo>
                    <a:pt x="530" y="580"/>
                  </a:lnTo>
                  <a:lnTo>
                    <a:pt x="534" y="593"/>
                  </a:lnTo>
                  <a:lnTo>
                    <a:pt x="536" y="599"/>
                  </a:lnTo>
                  <a:lnTo>
                    <a:pt x="537" y="605"/>
                  </a:lnTo>
                  <a:lnTo>
                    <a:pt x="541" y="613"/>
                  </a:lnTo>
                  <a:lnTo>
                    <a:pt x="541" y="639"/>
                  </a:lnTo>
                  <a:lnTo>
                    <a:pt x="541" y="664"/>
                  </a:lnTo>
                  <a:lnTo>
                    <a:pt x="540" y="672"/>
                  </a:lnTo>
                  <a:lnTo>
                    <a:pt x="536" y="693"/>
                  </a:lnTo>
                  <a:lnTo>
                    <a:pt x="531" y="714"/>
                  </a:lnTo>
                  <a:lnTo>
                    <a:pt x="525" y="733"/>
                  </a:lnTo>
                  <a:lnTo>
                    <a:pt x="519" y="751"/>
                  </a:lnTo>
                  <a:lnTo>
                    <a:pt x="514" y="740"/>
                  </a:lnTo>
                  <a:lnTo>
                    <a:pt x="512" y="729"/>
                  </a:lnTo>
                  <a:lnTo>
                    <a:pt x="509" y="706"/>
                  </a:lnTo>
                  <a:lnTo>
                    <a:pt x="508" y="679"/>
                  </a:lnTo>
                  <a:lnTo>
                    <a:pt x="511" y="652"/>
                  </a:lnTo>
                  <a:lnTo>
                    <a:pt x="506" y="554"/>
                  </a:lnTo>
                  <a:lnTo>
                    <a:pt x="508" y="534"/>
                  </a:lnTo>
                  <a:lnTo>
                    <a:pt x="510" y="517"/>
                  </a:lnTo>
                  <a:lnTo>
                    <a:pt x="513" y="486"/>
                  </a:lnTo>
                  <a:lnTo>
                    <a:pt x="512" y="457"/>
                  </a:lnTo>
                  <a:lnTo>
                    <a:pt x="511" y="444"/>
                  </a:lnTo>
                  <a:lnTo>
                    <a:pt x="511" y="433"/>
                  </a:lnTo>
                  <a:lnTo>
                    <a:pt x="505" y="417"/>
                  </a:lnTo>
                  <a:lnTo>
                    <a:pt x="501" y="403"/>
                  </a:lnTo>
                  <a:lnTo>
                    <a:pt x="496" y="378"/>
                  </a:lnTo>
                  <a:lnTo>
                    <a:pt x="496" y="355"/>
                  </a:lnTo>
                  <a:lnTo>
                    <a:pt x="495" y="338"/>
                  </a:lnTo>
                  <a:lnTo>
                    <a:pt x="498" y="324"/>
                  </a:lnTo>
                  <a:lnTo>
                    <a:pt x="502" y="310"/>
                  </a:lnTo>
                  <a:lnTo>
                    <a:pt x="510" y="298"/>
                  </a:lnTo>
                  <a:lnTo>
                    <a:pt x="512" y="252"/>
                  </a:lnTo>
                  <a:close/>
                  <a:moveTo>
                    <a:pt x="177" y="765"/>
                  </a:moveTo>
                  <a:lnTo>
                    <a:pt x="177" y="751"/>
                  </a:lnTo>
                  <a:lnTo>
                    <a:pt x="177" y="765"/>
                  </a:lnTo>
                  <a:lnTo>
                    <a:pt x="180" y="784"/>
                  </a:lnTo>
                  <a:lnTo>
                    <a:pt x="183" y="804"/>
                  </a:lnTo>
                  <a:lnTo>
                    <a:pt x="185" y="826"/>
                  </a:lnTo>
                  <a:lnTo>
                    <a:pt x="186" y="850"/>
                  </a:lnTo>
                  <a:lnTo>
                    <a:pt x="185" y="873"/>
                  </a:lnTo>
                  <a:lnTo>
                    <a:pt x="183" y="899"/>
                  </a:lnTo>
                  <a:lnTo>
                    <a:pt x="180" y="925"/>
                  </a:lnTo>
                  <a:lnTo>
                    <a:pt x="177" y="954"/>
                  </a:lnTo>
                  <a:lnTo>
                    <a:pt x="170" y="958"/>
                  </a:lnTo>
                  <a:lnTo>
                    <a:pt x="166" y="963"/>
                  </a:lnTo>
                  <a:lnTo>
                    <a:pt x="162" y="969"/>
                  </a:lnTo>
                  <a:lnTo>
                    <a:pt x="159" y="978"/>
                  </a:lnTo>
                  <a:lnTo>
                    <a:pt x="156" y="986"/>
                  </a:lnTo>
                  <a:lnTo>
                    <a:pt x="155" y="995"/>
                  </a:lnTo>
                  <a:lnTo>
                    <a:pt x="154" y="1018"/>
                  </a:lnTo>
                  <a:lnTo>
                    <a:pt x="154" y="1025"/>
                  </a:lnTo>
                  <a:lnTo>
                    <a:pt x="154" y="1028"/>
                  </a:lnTo>
                  <a:lnTo>
                    <a:pt x="155" y="1032"/>
                  </a:lnTo>
                  <a:lnTo>
                    <a:pt x="154" y="1039"/>
                  </a:lnTo>
                  <a:lnTo>
                    <a:pt x="153" y="1039"/>
                  </a:lnTo>
                  <a:lnTo>
                    <a:pt x="153" y="1040"/>
                  </a:lnTo>
                  <a:lnTo>
                    <a:pt x="153" y="1042"/>
                  </a:lnTo>
                  <a:lnTo>
                    <a:pt x="153" y="1046"/>
                  </a:lnTo>
                  <a:lnTo>
                    <a:pt x="151" y="1048"/>
                  </a:lnTo>
                  <a:lnTo>
                    <a:pt x="150" y="1048"/>
                  </a:lnTo>
                  <a:lnTo>
                    <a:pt x="150" y="1049"/>
                  </a:lnTo>
                  <a:lnTo>
                    <a:pt x="150" y="1052"/>
                  </a:lnTo>
                  <a:lnTo>
                    <a:pt x="147" y="1058"/>
                  </a:lnTo>
                  <a:lnTo>
                    <a:pt x="143" y="1060"/>
                  </a:lnTo>
                  <a:lnTo>
                    <a:pt x="141" y="1063"/>
                  </a:lnTo>
                  <a:lnTo>
                    <a:pt x="137" y="1070"/>
                  </a:lnTo>
                  <a:lnTo>
                    <a:pt x="125" y="1083"/>
                  </a:lnTo>
                  <a:lnTo>
                    <a:pt x="119" y="1098"/>
                  </a:lnTo>
                  <a:lnTo>
                    <a:pt x="118" y="1113"/>
                  </a:lnTo>
                  <a:lnTo>
                    <a:pt x="122" y="1129"/>
                  </a:lnTo>
                  <a:lnTo>
                    <a:pt x="122" y="1132"/>
                  </a:lnTo>
                  <a:lnTo>
                    <a:pt x="123" y="1137"/>
                  </a:lnTo>
                  <a:lnTo>
                    <a:pt x="124" y="1145"/>
                  </a:lnTo>
                  <a:lnTo>
                    <a:pt x="124" y="1153"/>
                  </a:lnTo>
                  <a:lnTo>
                    <a:pt x="123" y="1162"/>
                  </a:lnTo>
                  <a:lnTo>
                    <a:pt x="120" y="1168"/>
                  </a:lnTo>
                  <a:lnTo>
                    <a:pt x="115" y="1177"/>
                  </a:lnTo>
                  <a:lnTo>
                    <a:pt x="113" y="1178"/>
                  </a:lnTo>
                  <a:lnTo>
                    <a:pt x="112" y="1180"/>
                  </a:lnTo>
                  <a:lnTo>
                    <a:pt x="110" y="1184"/>
                  </a:lnTo>
                  <a:lnTo>
                    <a:pt x="105" y="1193"/>
                  </a:lnTo>
                  <a:lnTo>
                    <a:pt x="99" y="1205"/>
                  </a:lnTo>
                  <a:lnTo>
                    <a:pt x="96" y="1221"/>
                  </a:lnTo>
                  <a:lnTo>
                    <a:pt x="93" y="1238"/>
                  </a:lnTo>
                  <a:lnTo>
                    <a:pt x="92" y="1259"/>
                  </a:lnTo>
                  <a:lnTo>
                    <a:pt x="90" y="1281"/>
                  </a:lnTo>
                  <a:lnTo>
                    <a:pt x="90" y="1306"/>
                  </a:lnTo>
                  <a:lnTo>
                    <a:pt x="90" y="1333"/>
                  </a:lnTo>
                  <a:lnTo>
                    <a:pt x="92" y="1365"/>
                  </a:lnTo>
                  <a:lnTo>
                    <a:pt x="64" y="1365"/>
                  </a:lnTo>
                  <a:lnTo>
                    <a:pt x="66" y="1338"/>
                  </a:lnTo>
                  <a:lnTo>
                    <a:pt x="69" y="1314"/>
                  </a:lnTo>
                  <a:lnTo>
                    <a:pt x="70" y="1291"/>
                  </a:lnTo>
                  <a:lnTo>
                    <a:pt x="71" y="1271"/>
                  </a:lnTo>
                  <a:lnTo>
                    <a:pt x="70" y="1251"/>
                  </a:lnTo>
                  <a:lnTo>
                    <a:pt x="70" y="1235"/>
                  </a:lnTo>
                  <a:lnTo>
                    <a:pt x="68" y="1219"/>
                  </a:lnTo>
                  <a:lnTo>
                    <a:pt x="67" y="1206"/>
                  </a:lnTo>
                  <a:lnTo>
                    <a:pt x="70" y="1192"/>
                  </a:lnTo>
                  <a:lnTo>
                    <a:pt x="75" y="1180"/>
                  </a:lnTo>
                  <a:lnTo>
                    <a:pt x="80" y="1159"/>
                  </a:lnTo>
                  <a:lnTo>
                    <a:pt x="83" y="1141"/>
                  </a:lnTo>
                  <a:lnTo>
                    <a:pt x="84" y="1134"/>
                  </a:lnTo>
                  <a:lnTo>
                    <a:pt x="85" y="1128"/>
                  </a:lnTo>
                  <a:lnTo>
                    <a:pt x="85" y="1126"/>
                  </a:lnTo>
                  <a:lnTo>
                    <a:pt x="80" y="1103"/>
                  </a:lnTo>
                  <a:lnTo>
                    <a:pt x="79" y="1093"/>
                  </a:lnTo>
                  <a:lnTo>
                    <a:pt x="80" y="1084"/>
                  </a:lnTo>
                  <a:lnTo>
                    <a:pt x="84" y="1068"/>
                  </a:lnTo>
                  <a:lnTo>
                    <a:pt x="93" y="1054"/>
                  </a:lnTo>
                  <a:lnTo>
                    <a:pt x="95" y="1052"/>
                  </a:lnTo>
                  <a:lnTo>
                    <a:pt x="99" y="1050"/>
                  </a:lnTo>
                  <a:lnTo>
                    <a:pt x="99" y="1048"/>
                  </a:lnTo>
                  <a:lnTo>
                    <a:pt x="99" y="1047"/>
                  </a:lnTo>
                  <a:lnTo>
                    <a:pt x="100" y="1047"/>
                  </a:lnTo>
                  <a:lnTo>
                    <a:pt x="103" y="1044"/>
                  </a:lnTo>
                  <a:lnTo>
                    <a:pt x="104" y="1040"/>
                  </a:lnTo>
                  <a:lnTo>
                    <a:pt x="106" y="1035"/>
                  </a:lnTo>
                  <a:lnTo>
                    <a:pt x="106" y="1028"/>
                  </a:lnTo>
                  <a:lnTo>
                    <a:pt x="107" y="1021"/>
                  </a:lnTo>
                  <a:lnTo>
                    <a:pt x="107" y="1004"/>
                  </a:lnTo>
                  <a:lnTo>
                    <a:pt x="103" y="991"/>
                  </a:lnTo>
                  <a:lnTo>
                    <a:pt x="101" y="980"/>
                  </a:lnTo>
                  <a:lnTo>
                    <a:pt x="105" y="962"/>
                  </a:lnTo>
                  <a:lnTo>
                    <a:pt x="107" y="953"/>
                  </a:lnTo>
                  <a:lnTo>
                    <a:pt x="112" y="947"/>
                  </a:lnTo>
                  <a:lnTo>
                    <a:pt x="119" y="941"/>
                  </a:lnTo>
                  <a:lnTo>
                    <a:pt x="128" y="938"/>
                  </a:lnTo>
                  <a:lnTo>
                    <a:pt x="138" y="919"/>
                  </a:lnTo>
                  <a:lnTo>
                    <a:pt x="148" y="899"/>
                  </a:lnTo>
                  <a:lnTo>
                    <a:pt x="151" y="888"/>
                  </a:lnTo>
                  <a:lnTo>
                    <a:pt x="155" y="879"/>
                  </a:lnTo>
                  <a:lnTo>
                    <a:pt x="158" y="868"/>
                  </a:lnTo>
                  <a:lnTo>
                    <a:pt x="163" y="858"/>
                  </a:lnTo>
                  <a:lnTo>
                    <a:pt x="167" y="836"/>
                  </a:lnTo>
                  <a:lnTo>
                    <a:pt x="171" y="813"/>
                  </a:lnTo>
                  <a:lnTo>
                    <a:pt x="174" y="789"/>
                  </a:lnTo>
                  <a:lnTo>
                    <a:pt x="177" y="76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8" name="Freeform 17"/>
            <p:cNvSpPr>
              <a:spLocks noChangeAspect="1"/>
            </p:cNvSpPr>
            <p:nvPr/>
          </p:nvSpPr>
          <p:spPr bwMode="auto">
            <a:xfrm>
              <a:off x="4015" y="1797"/>
              <a:ext cx="1" cy="1"/>
            </a:xfrm>
            <a:custGeom>
              <a:avLst/>
              <a:gdLst>
                <a:gd name="T0" fmla="*/ 0 w 12"/>
                <a:gd name="T1" fmla="*/ 10 h 12"/>
                <a:gd name="T2" fmla="*/ 12 w 12"/>
                <a:gd name="T3" fmla="*/ 12 h 12"/>
                <a:gd name="T4" fmla="*/ 8 w 12"/>
                <a:gd name="T5" fmla="*/ 2 h 12"/>
                <a:gd name="T6" fmla="*/ 5 w 12"/>
                <a:gd name="T7" fmla="*/ 0 h 12"/>
                <a:gd name="T8" fmla="*/ 0 w 12"/>
                <a:gd name="T9" fmla="*/ 1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2"/>
                <a:gd name="T17" fmla="*/ 12 w 1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2">
                  <a:moveTo>
                    <a:pt x="0" y="10"/>
                  </a:moveTo>
                  <a:lnTo>
                    <a:pt x="12" y="12"/>
                  </a:lnTo>
                  <a:lnTo>
                    <a:pt x="8" y="2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9" name="Freeform 18"/>
            <p:cNvSpPr>
              <a:spLocks noChangeAspect="1"/>
            </p:cNvSpPr>
            <p:nvPr/>
          </p:nvSpPr>
          <p:spPr bwMode="auto">
            <a:xfrm>
              <a:off x="3984" y="1778"/>
              <a:ext cx="41" cy="78"/>
            </a:xfrm>
            <a:custGeom>
              <a:avLst/>
              <a:gdLst>
                <a:gd name="T0" fmla="*/ 50 w 534"/>
                <a:gd name="T1" fmla="*/ 146 h 1009"/>
                <a:gd name="T2" fmla="*/ 176 w 534"/>
                <a:gd name="T3" fmla="*/ 58 h 1009"/>
                <a:gd name="T4" fmla="*/ 291 w 534"/>
                <a:gd name="T5" fmla="*/ 10 h 1009"/>
                <a:gd name="T6" fmla="*/ 383 w 534"/>
                <a:gd name="T7" fmla="*/ 7 h 1009"/>
                <a:gd name="T8" fmla="*/ 437 w 534"/>
                <a:gd name="T9" fmla="*/ 26 h 1009"/>
                <a:gd name="T10" fmla="*/ 481 w 534"/>
                <a:gd name="T11" fmla="*/ 58 h 1009"/>
                <a:gd name="T12" fmla="*/ 511 w 534"/>
                <a:gd name="T13" fmla="*/ 100 h 1009"/>
                <a:gd name="T14" fmla="*/ 528 w 534"/>
                <a:gd name="T15" fmla="*/ 154 h 1009"/>
                <a:gd name="T16" fmla="*/ 526 w 534"/>
                <a:gd name="T17" fmla="*/ 207 h 1009"/>
                <a:gd name="T18" fmla="*/ 513 w 534"/>
                <a:gd name="T19" fmla="*/ 225 h 1009"/>
                <a:gd name="T20" fmla="*/ 512 w 534"/>
                <a:gd name="T21" fmla="*/ 228 h 1009"/>
                <a:gd name="T22" fmla="*/ 493 w 534"/>
                <a:gd name="T23" fmla="*/ 248 h 1009"/>
                <a:gd name="T24" fmla="*/ 474 w 534"/>
                <a:gd name="T25" fmla="*/ 265 h 1009"/>
                <a:gd name="T26" fmla="*/ 471 w 534"/>
                <a:gd name="T27" fmla="*/ 303 h 1009"/>
                <a:gd name="T28" fmla="*/ 462 w 534"/>
                <a:gd name="T29" fmla="*/ 412 h 1009"/>
                <a:gd name="T30" fmla="*/ 471 w 534"/>
                <a:gd name="T31" fmla="*/ 451 h 1009"/>
                <a:gd name="T32" fmla="*/ 468 w 534"/>
                <a:gd name="T33" fmla="*/ 483 h 1009"/>
                <a:gd name="T34" fmla="*/ 456 w 534"/>
                <a:gd name="T35" fmla="*/ 521 h 1009"/>
                <a:gd name="T36" fmla="*/ 452 w 534"/>
                <a:gd name="T37" fmla="*/ 570 h 1009"/>
                <a:gd name="T38" fmla="*/ 466 w 534"/>
                <a:gd name="T39" fmla="*/ 624 h 1009"/>
                <a:gd name="T40" fmla="*/ 463 w 534"/>
                <a:gd name="T41" fmla="*/ 683 h 1009"/>
                <a:gd name="T42" fmla="*/ 452 w 534"/>
                <a:gd name="T43" fmla="*/ 730 h 1009"/>
                <a:gd name="T44" fmla="*/ 464 w 534"/>
                <a:gd name="T45" fmla="*/ 805 h 1009"/>
                <a:gd name="T46" fmla="*/ 486 w 534"/>
                <a:gd name="T47" fmla="*/ 898 h 1009"/>
                <a:gd name="T48" fmla="*/ 481 w 534"/>
                <a:gd name="T49" fmla="*/ 931 h 1009"/>
                <a:gd name="T50" fmla="*/ 469 w 534"/>
                <a:gd name="T51" fmla="*/ 968 h 1009"/>
                <a:gd name="T52" fmla="*/ 436 w 534"/>
                <a:gd name="T53" fmla="*/ 1009 h 1009"/>
                <a:gd name="T54" fmla="*/ 406 w 534"/>
                <a:gd name="T55" fmla="*/ 1005 h 1009"/>
                <a:gd name="T56" fmla="*/ 394 w 534"/>
                <a:gd name="T57" fmla="*/ 999 h 1009"/>
                <a:gd name="T58" fmla="*/ 394 w 534"/>
                <a:gd name="T59" fmla="*/ 989 h 1009"/>
                <a:gd name="T60" fmla="*/ 438 w 534"/>
                <a:gd name="T61" fmla="*/ 938 h 1009"/>
                <a:gd name="T62" fmla="*/ 446 w 534"/>
                <a:gd name="T63" fmla="*/ 895 h 1009"/>
                <a:gd name="T64" fmla="*/ 445 w 534"/>
                <a:gd name="T65" fmla="*/ 865 h 1009"/>
                <a:gd name="T66" fmla="*/ 433 w 534"/>
                <a:gd name="T67" fmla="*/ 867 h 1009"/>
                <a:gd name="T68" fmla="*/ 420 w 534"/>
                <a:gd name="T69" fmla="*/ 893 h 1009"/>
                <a:gd name="T70" fmla="*/ 413 w 534"/>
                <a:gd name="T71" fmla="*/ 907 h 1009"/>
                <a:gd name="T72" fmla="*/ 392 w 534"/>
                <a:gd name="T73" fmla="*/ 924 h 1009"/>
                <a:gd name="T74" fmla="*/ 371 w 534"/>
                <a:gd name="T75" fmla="*/ 935 h 1009"/>
                <a:gd name="T76" fmla="*/ 363 w 534"/>
                <a:gd name="T77" fmla="*/ 935 h 1009"/>
                <a:gd name="T78" fmla="*/ 364 w 534"/>
                <a:gd name="T79" fmla="*/ 920 h 1009"/>
                <a:gd name="T80" fmla="*/ 377 w 534"/>
                <a:gd name="T81" fmla="*/ 895 h 1009"/>
                <a:gd name="T82" fmla="*/ 393 w 534"/>
                <a:gd name="T83" fmla="*/ 853 h 1009"/>
                <a:gd name="T84" fmla="*/ 391 w 534"/>
                <a:gd name="T85" fmla="*/ 809 h 1009"/>
                <a:gd name="T86" fmla="*/ 373 w 534"/>
                <a:gd name="T87" fmla="*/ 773 h 1009"/>
                <a:gd name="T88" fmla="*/ 363 w 534"/>
                <a:gd name="T89" fmla="*/ 734 h 1009"/>
                <a:gd name="T90" fmla="*/ 362 w 534"/>
                <a:gd name="T91" fmla="*/ 678 h 1009"/>
                <a:gd name="T92" fmla="*/ 360 w 534"/>
                <a:gd name="T93" fmla="*/ 596 h 1009"/>
                <a:gd name="T94" fmla="*/ 359 w 534"/>
                <a:gd name="T95" fmla="*/ 566 h 1009"/>
                <a:gd name="T96" fmla="*/ 365 w 534"/>
                <a:gd name="T97" fmla="*/ 530 h 1009"/>
                <a:gd name="T98" fmla="*/ 373 w 534"/>
                <a:gd name="T99" fmla="*/ 473 h 1009"/>
                <a:gd name="T100" fmla="*/ 358 w 534"/>
                <a:gd name="T101" fmla="*/ 415 h 1009"/>
                <a:gd name="T102" fmla="*/ 345 w 534"/>
                <a:gd name="T103" fmla="*/ 361 h 1009"/>
                <a:gd name="T104" fmla="*/ 352 w 534"/>
                <a:gd name="T105" fmla="*/ 299 h 1009"/>
                <a:gd name="T106" fmla="*/ 294 w 534"/>
                <a:gd name="T107" fmla="*/ 226 h 10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1009"/>
                <a:gd name="T164" fmla="*/ 534 w 534"/>
                <a:gd name="T165" fmla="*/ 1009 h 10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1009">
                  <a:moveTo>
                    <a:pt x="0" y="192"/>
                  </a:moveTo>
                  <a:lnTo>
                    <a:pt x="25" y="167"/>
                  </a:lnTo>
                  <a:lnTo>
                    <a:pt x="50" y="146"/>
                  </a:lnTo>
                  <a:lnTo>
                    <a:pt x="102" y="107"/>
                  </a:lnTo>
                  <a:lnTo>
                    <a:pt x="151" y="73"/>
                  </a:lnTo>
                  <a:lnTo>
                    <a:pt x="176" y="58"/>
                  </a:lnTo>
                  <a:lnTo>
                    <a:pt x="201" y="46"/>
                  </a:lnTo>
                  <a:lnTo>
                    <a:pt x="246" y="27"/>
                  </a:lnTo>
                  <a:lnTo>
                    <a:pt x="291" y="10"/>
                  </a:lnTo>
                  <a:lnTo>
                    <a:pt x="339" y="0"/>
                  </a:lnTo>
                  <a:lnTo>
                    <a:pt x="361" y="2"/>
                  </a:lnTo>
                  <a:lnTo>
                    <a:pt x="383" y="7"/>
                  </a:lnTo>
                  <a:lnTo>
                    <a:pt x="402" y="11"/>
                  </a:lnTo>
                  <a:lnTo>
                    <a:pt x="421" y="18"/>
                  </a:lnTo>
                  <a:lnTo>
                    <a:pt x="437" y="26"/>
                  </a:lnTo>
                  <a:lnTo>
                    <a:pt x="453" y="36"/>
                  </a:lnTo>
                  <a:lnTo>
                    <a:pt x="467" y="45"/>
                  </a:lnTo>
                  <a:lnTo>
                    <a:pt x="481" y="58"/>
                  </a:lnTo>
                  <a:lnTo>
                    <a:pt x="492" y="70"/>
                  </a:lnTo>
                  <a:lnTo>
                    <a:pt x="503" y="85"/>
                  </a:lnTo>
                  <a:lnTo>
                    <a:pt x="511" y="100"/>
                  </a:lnTo>
                  <a:lnTo>
                    <a:pt x="519" y="118"/>
                  </a:lnTo>
                  <a:lnTo>
                    <a:pt x="524" y="135"/>
                  </a:lnTo>
                  <a:lnTo>
                    <a:pt x="528" y="154"/>
                  </a:lnTo>
                  <a:lnTo>
                    <a:pt x="532" y="174"/>
                  </a:lnTo>
                  <a:lnTo>
                    <a:pt x="534" y="197"/>
                  </a:lnTo>
                  <a:lnTo>
                    <a:pt x="526" y="207"/>
                  </a:lnTo>
                  <a:lnTo>
                    <a:pt x="520" y="218"/>
                  </a:lnTo>
                  <a:lnTo>
                    <a:pt x="516" y="222"/>
                  </a:lnTo>
                  <a:lnTo>
                    <a:pt x="513" y="225"/>
                  </a:lnTo>
                  <a:lnTo>
                    <a:pt x="512" y="225"/>
                  </a:lnTo>
                  <a:lnTo>
                    <a:pt x="512" y="226"/>
                  </a:lnTo>
                  <a:lnTo>
                    <a:pt x="512" y="228"/>
                  </a:lnTo>
                  <a:lnTo>
                    <a:pt x="506" y="238"/>
                  </a:lnTo>
                  <a:lnTo>
                    <a:pt x="497" y="245"/>
                  </a:lnTo>
                  <a:lnTo>
                    <a:pt x="493" y="248"/>
                  </a:lnTo>
                  <a:lnTo>
                    <a:pt x="490" y="253"/>
                  </a:lnTo>
                  <a:lnTo>
                    <a:pt x="481" y="258"/>
                  </a:lnTo>
                  <a:lnTo>
                    <a:pt x="474" y="265"/>
                  </a:lnTo>
                  <a:lnTo>
                    <a:pt x="471" y="266"/>
                  </a:lnTo>
                  <a:lnTo>
                    <a:pt x="471" y="290"/>
                  </a:lnTo>
                  <a:lnTo>
                    <a:pt x="471" y="303"/>
                  </a:lnTo>
                  <a:lnTo>
                    <a:pt x="472" y="318"/>
                  </a:lnTo>
                  <a:lnTo>
                    <a:pt x="458" y="399"/>
                  </a:lnTo>
                  <a:lnTo>
                    <a:pt x="462" y="412"/>
                  </a:lnTo>
                  <a:lnTo>
                    <a:pt x="466" y="426"/>
                  </a:lnTo>
                  <a:lnTo>
                    <a:pt x="468" y="438"/>
                  </a:lnTo>
                  <a:lnTo>
                    <a:pt x="471" y="451"/>
                  </a:lnTo>
                  <a:lnTo>
                    <a:pt x="471" y="462"/>
                  </a:lnTo>
                  <a:lnTo>
                    <a:pt x="471" y="473"/>
                  </a:lnTo>
                  <a:lnTo>
                    <a:pt x="468" y="483"/>
                  </a:lnTo>
                  <a:lnTo>
                    <a:pt x="467" y="493"/>
                  </a:lnTo>
                  <a:lnTo>
                    <a:pt x="460" y="505"/>
                  </a:lnTo>
                  <a:lnTo>
                    <a:pt x="456" y="521"/>
                  </a:lnTo>
                  <a:lnTo>
                    <a:pt x="452" y="541"/>
                  </a:lnTo>
                  <a:lnTo>
                    <a:pt x="452" y="564"/>
                  </a:lnTo>
                  <a:lnTo>
                    <a:pt x="452" y="570"/>
                  </a:lnTo>
                  <a:lnTo>
                    <a:pt x="459" y="586"/>
                  </a:lnTo>
                  <a:lnTo>
                    <a:pt x="464" y="606"/>
                  </a:lnTo>
                  <a:lnTo>
                    <a:pt x="466" y="624"/>
                  </a:lnTo>
                  <a:lnTo>
                    <a:pt x="467" y="639"/>
                  </a:lnTo>
                  <a:lnTo>
                    <a:pt x="466" y="660"/>
                  </a:lnTo>
                  <a:lnTo>
                    <a:pt x="463" y="683"/>
                  </a:lnTo>
                  <a:lnTo>
                    <a:pt x="463" y="686"/>
                  </a:lnTo>
                  <a:lnTo>
                    <a:pt x="458" y="706"/>
                  </a:lnTo>
                  <a:lnTo>
                    <a:pt x="452" y="730"/>
                  </a:lnTo>
                  <a:lnTo>
                    <a:pt x="456" y="759"/>
                  </a:lnTo>
                  <a:lnTo>
                    <a:pt x="461" y="787"/>
                  </a:lnTo>
                  <a:lnTo>
                    <a:pt x="464" y="805"/>
                  </a:lnTo>
                  <a:lnTo>
                    <a:pt x="473" y="844"/>
                  </a:lnTo>
                  <a:lnTo>
                    <a:pt x="484" y="879"/>
                  </a:lnTo>
                  <a:lnTo>
                    <a:pt x="486" y="898"/>
                  </a:lnTo>
                  <a:lnTo>
                    <a:pt x="484" y="918"/>
                  </a:lnTo>
                  <a:lnTo>
                    <a:pt x="482" y="926"/>
                  </a:lnTo>
                  <a:lnTo>
                    <a:pt x="481" y="931"/>
                  </a:lnTo>
                  <a:lnTo>
                    <a:pt x="481" y="936"/>
                  </a:lnTo>
                  <a:lnTo>
                    <a:pt x="477" y="953"/>
                  </a:lnTo>
                  <a:lnTo>
                    <a:pt x="469" y="968"/>
                  </a:lnTo>
                  <a:lnTo>
                    <a:pt x="460" y="983"/>
                  </a:lnTo>
                  <a:lnTo>
                    <a:pt x="448" y="996"/>
                  </a:lnTo>
                  <a:lnTo>
                    <a:pt x="436" y="1009"/>
                  </a:lnTo>
                  <a:lnTo>
                    <a:pt x="423" y="1007"/>
                  </a:lnTo>
                  <a:lnTo>
                    <a:pt x="414" y="1007"/>
                  </a:lnTo>
                  <a:lnTo>
                    <a:pt x="406" y="1005"/>
                  </a:lnTo>
                  <a:lnTo>
                    <a:pt x="403" y="1004"/>
                  </a:lnTo>
                  <a:lnTo>
                    <a:pt x="398" y="1001"/>
                  </a:lnTo>
                  <a:lnTo>
                    <a:pt x="394" y="999"/>
                  </a:lnTo>
                  <a:lnTo>
                    <a:pt x="392" y="995"/>
                  </a:lnTo>
                  <a:lnTo>
                    <a:pt x="393" y="993"/>
                  </a:lnTo>
                  <a:lnTo>
                    <a:pt x="394" y="989"/>
                  </a:lnTo>
                  <a:lnTo>
                    <a:pt x="398" y="986"/>
                  </a:lnTo>
                  <a:lnTo>
                    <a:pt x="409" y="977"/>
                  </a:lnTo>
                  <a:lnTo>
                    <a:pt x="438" y="938"/>
                  </a:lnTo>
                  <a:lnTo>
                    <a:pt x="442" y="922"/>
                  </a:lnTo>
                  <a:lnTo>
                    <a:pt x="445" y="908"/>
                  </a:lnTo>
                  <a:lnTo>
                    <a:pt x="446" y="895"/>
                  </a:lnTo>
                  <a:lnTo>
                    <a:pt x="447" y="884"/>
                  </a:lnTo>
                  <a:lnTo>
                    <a:pt x="446" y="873"/>
                  </a:lnTo>
                  <a:lnTo>
                    <a:pt x="445" y="865"/>
                  </a:lnTo>
                  <a:lnTo>
                    <a:pt x="442" y="857"/>
                  </a:lnTo>
                  <a:lnTo>
                    <a:pt x="438" y="852"/>
                  </a:lnTo>
                  <a:lnTo>
                    <a:pt x="433" y="867"/>
                  </a:lnTo>
                  <a:lnTo>
                    <a:pt x="427" y="883"/>
                  </a:lnTo>
                  <a:lnTo>
                    <a:pt x="422" y="890"/>
                  </a:lnTo>
                  <a:lnTo>
                    <a:pt x="420" y="893"/>
                  </a:lnTo>
                  <a:lnTo>
                    <a:pt x="419" y="897"/>
                  </a:lnTo>
                  <a:lnTo>
                    <a:pt x="415" y="904"/>
                  </a:lnTo>
                  <a:lnTo>
                    <a:pt x="413" y="907"/>
                  </a:lnTo>
                  <a:lnTo>
                    <a:pt x="412" y="911"/>
                  </a:lnTo>
                  <a:lnTo>
                    <a:pt x="401" y="918"/>
                  </a:lnTo>
                  <a:lnTo>
                    <a:pt x="392" y="924"/>
                  </a:lnTo>
                  <a:lnTo>
                    <a:pt x="384" y="928"/>
                  </a:lnTo>
                  <a:lnTo>
                    <a:pt x="377" y="933"/>
                  </a:lnTo>
                  <a:lnTo>
                    <a:pt x="371" y="935"/>
                  </a:lnTo>
                  <a:lnTo>
                    <a:pt x="368" y="936"/>
                  </a:lnTo>
                  <a:lnTo>
                    <a:pt x="364" y="936"/>
                  </a:lnTo>
                  <a:lnTo>
                    <a:pt x="363" y="935"/>
                  </a:lnTo>
                  <a:lnTo>
                    <a:pt x="362" y="931"/>
                  </a:lnTo>
                  <a:lnTo>
                    <a:pt x="363" y="926"/>
                  </a:lnTo>
                  <a:lnTo>
                    <a:pt x="364" y="920"/>
                  </a:lnTo>
                  <a:lnTo>
                    <a:pt x="368" y="913"/>
                  </a:lnTo>
                  <a:lnTo>
                    <a:pt x="371" y="905"/>
                  </a:lnTo>
                  <a:lnTo>
                    <a:pt x="377" y="895"/>
                  </a:lnTo>
                  <a:lnTo>
                    <a:pt x="384" y="884"/>
                  </a:lnTo>
                  <a:lnTo>
                    <a:pt x="392" y="872"/>
                  </a:lnTo>
                  <a:lnTo>
                    <a:pt x="393" y="853"/>
                  </a:lnTo>
                  <a:lnTo>
                    <a:pt x="394" y="837"/>
                  </a:lnTo>
                  <a:lnTo>
                    <a:pt x="393" y="822"/>
                  </a:lnTo>
                  <a:lnTo>
                    <a:pt x="391" y="809"/>
                  </a:lnTo>
                  <a:lnTo>
                    <a:pt x="386" y="795"/>
                  </a:lnTo>
                  <a:lnTo>
                    <a:pt x="379" y="783"/>
                  </a:lnTo>
                  <a:lnTo>
                    <a:pt x="373" y="773"/>
                  </a:lnTo>
                  <a:lnTo>
                    <a:pt x="369" y="761"/>
                  </a:lnTo>
                  <a:lnTo>
                    <a:pt x="364" y="748"/>
                  </a:lnTo>
                  <a:lnTo>
                    <a:pt x="363" y="734"/>
                  </a:lnTo>
                  <a:lnTo>
                    <a:pt x="361" y="717"/>
                  </a:lnTo>
                  <a:lnTo>
                    <a:pt x="361" y="698"/>
                  </a:lnTo>
                  <a:lnTo>
                    <a:pt x="362" y="678"/>
                  </a:lnTo>
                  <a:lnTo>
                    <a:pt x="365" y="657"/>
                  </a:lnTo>
                  <a:lnTo>
                    <a:pt x="361" y="624"/>
                  </a:lnTo>
                  <a:lnTo>
                    <a:pt x="360" y="596"/>
                  </a:lnTo>
                  <a:lnTo>
                    <a:pt x="359" y="588"/>
                  </a:lnTo>
                  <a:lnTo>
                    <a:pt x="359" y="582"/>
                  </a:lnTo>
                  <a:lnTo>
                    <a:pt x="359" y="566"/>
                  </a:lnTo>
                  <a:lnTo>
                    <a:pt x="360" y="552"/>
                  </a:lnTo>
                  <a:lnTo>
                    <a:pt x="362" y="540"/>
                  </a:lnTo>
                  <a:lnTo>
                    <a:pt x="365" y="530"/>
                  </a:lnTo>
                  <a:lnTo>
                    <a:pt x="367" y="525"/>
                  </a:lnTo>
                  <a:lnTo>
                    <a:pt x="371" y="498"/>
                  </a:lnTo>
                  <a:lnTo>
                    <a:pt x="373" y="473"/>
                  </a:lnTo>
                  <a:lnTo>
                    <a:pt x="371" y="450"/>
                  </a:lnTo>
                  <a:lnTo>
                    <a:pt x="365" y="430"/>
                  </a:lnTo>
                  <a:lnTo>
                    <a:pt x="358" y="415"/>
                  </a:lnTo>
                  <a:lnTo>
                    <a:pt x="353" y="401"/>
                  </a:lnTo>
                  <a:lnTo>
                    <a:pt x="347" y="380"/>
                  </a:lnTo>
                  <a:lnTo>
                    <a:pt x="345" y="361"/>
                  </a:lnTo>
                  <a:lnTo>
                    <a:pt x="345" y="330"/>
                  </a:lnTo>
                  <a:lnTo>
                    <a:pt x="347" y="314"/>
                  </a:lnTo>
                  <a:lnTo>
                    <a:pt x="352" y="299"/>
                  </a:lnTo>
                  <a:lnTo>
                    <a:pt x="352" y="238"/>
                  </a:lnTo>
                  <a:lnTo>
                    <a:pt x="343" y="229"/>
                  </a:lnTo>
                  <a:lnTo>
                    <a:pt x="294" y="226"/>
                  </a:lnTo>
                  <a:lnTo>
                    <a:pt x="202" y="28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0" name="Freeform 19"/>
            <p:cNvSpPr>
              <a:spLocks noChangeAspect="1"/>
            </p:cNvSpPr>
            <p:nvPr/>
          </p:nvSpPr>
          <p:spPr bwMode="auto">
            <a:xfrm>
              <a:off x="4014" y="1797"/>
              <a:ext cx="3" cy="39"/>
            </a:xfrm>
            <a:custGeom>
              <a:avLst/>
              <a:gdLst>
                <a:gd name="T0" fmla="*/ 22 w 47"/>
                <a:gd name="T1" fmla="*/ 0 h 509"/>
                <a:gd name="T2" fmla="*/ 25 w 47"/>
                <a:gd name="T3" fmla="*/ 2 h 509"/>
                <a:gd name="T4" fmla="*/ 29 w 47"/>
                <a:gd name="T5" fmla="*/ 12 h 509"/>
                <a:gd name="T6" fmla="*/ 32 w 47"/>
                <a:gd name="T7" fmla="*/ 23 h 509"/>
                <a:gd name="T8" fmla="*/ 36 w 47"/>
                <a:gd name="T9" fmla="*/ 35 h 509"/>
                <a:gd name="T10" fmla="*/ 39 w 47"/>
                <a:gd name="T11" fmla="*/ 50 h 509"/>
                <a:gd name="T12" fmla="*/ 42 w 47"/>
                <a:gd name="T13" fmla="*/ 67 h 509"/>
                <a:gd name="T14" fmla="*/ 36 w 47"/>
                <a:gd name="T15" fmla="*/ 94 h 509"/>
                <a:gd name="T16" fmla="*/ 34 w 47"/>
                <a:gd name="T17" fmla="*/ 120 h 509"/>
                <a:gd name="T18" fmla="*/ 33 w 47"/>
                <a:gd name="T19" fmla="*/ 140 h 509"/>
                <a:gd name="T20" fmla="*/ 36 w 47"/>
                <a:gd name="T21" fmla="*/ 159 h 509"/>
                <a:gd name="T22" fmla="*/ 38 w 47"/>
                <a:gd name="T23" fmla="*/ 162 h 509"/>
                <a:gd name="T24" fmla="*/ 43 w 47"/>
                <a:gd name="T25" fmla="*/ 180 h 509"/>
                <a:gd name="T26" fmla="*/ 46 w 47"/>
                <a:gd name="T27" fmla="*/ 201 h 509"/>
                <a:gd name="T28" fmla="*/ 47 w 47"/>
                <a:gd name="T29" fmla="*/ 222 h 509"/>
                <a:gd name="T30" fmla="*/ 46 w 47"/>
                <a:gd name="T31" fmla="*/ 245 h 509"/>
                <a:gd name="T32" fmla="*/ 36 w 47"/>
                <a:gd name="T33" fmla="*/ 266 h 509"/>
                <a:gd name="T34" fmla="*/ 32 w 47"/>
                <a:gd name="T35" fmla="*/ 290 h 509"/>
                <a:gd name="T36" fmla="*/ 31 w 47"/>
                <a:gd name="T37" fmla="*/ 314 h 509"/>
                <a:gd name="T38" fmla="*/ 35 w 47"/>
                <a:gd name="T39" fmla="*/ 338 h 509"/>
                <a:gd name="T40" fmla="*/ 39 w 47"/>
                <a:gd name="T41" fmla="*/ 351 h 509"/>
                <a:gd name="T42" fmla="*/ 41 w 47"/>
                <a:gd name="T43" fmla="*/ 357 h 509"/>
                <a:gd name="T44" fmla="*/ 42 w 47"/>
                <a:gd name="T45" fmla="*/ 363 h 509"/>
                <a:gd name="T46" fmla="*/ 46 w 47"/>
                <a:gd name="T47" fmla="*/ 371 h 509"/>
                <a:gd name="T48" fmla="*/ 46 w 47"/>
                <a:gd name="T49" fmla="*/ 397 h 509"/>
                <a:gd name="T50" fmla="*/ 46 w 47"/>
                <a:gd name="T51" fmla="*/ 422 h 509"/>
                <a:gd name="T52" fmla="*/ 45 w 47"/>
                <a:gd name="T53" fmla="*/ 430 h 509"/>
                <a:gd name="T54" fmla="*/ 41 w 47"/>
                <a:gd name="T55" fmla="*/ 451 h 509"/>
                <a:gd name="T56" fmla="*/ 36 w 47"/>
                <a:gd name="T57" fmla="*/ 472 h 509"/>
                <a:gd name="T58" fmla="*/ 30 w 47"/>
                <a:gd name="T59" fmla="*/ 491 h 509"/>
                <a:gd name="T60" fmla="*/ 24 w 47"/>
                <a:gd name="T61" fmla="*/ 509 h 509"/>
                <a:gd name="T62" fmla="*/ 19 w 47"/>
                <a:gd name="T63" fmla="*/ 498 h 509"/>
                <a:gd name="T64" fmla="*/ 17 w 47"/>
                <a:gd name="T65" fmla="*/ 487 h 509"/>
                <a:gd name="T66" fmla="*/ 14 w 47"/>
                <a:gd name="T67" fmla="*/ 464 h 509"/>
                <a:gd name="T68" fmla="*/ 13 w 47"/>
                <a:gd name="T69" fmla="*/ 437 h 509"/>
                <a:gd name="T70" fmla="*/ 16 w 47"/>
                <a:gd name="T71" fmla="*/ 410 h 509"/>
                <a:gd name="T72" fmla="*/ 11 w 47"/>
                <a:gd name="T73" fmla="*/ 312 h 509"/>
                <a:gd name="T74" fmla="*/ 13 w 47"/>
                <a:gd name="T75" fmla="*/ 292 h 509"/>
                <a:gd name="T76" fmla="*/ 15 w 47"/>
                <a:gd name="T77" fmla="*/ 275 h 509"/>
                <a:gd name="T78" fmla="*/ 18 w 47"/>
                <a:gd name="T79" fmla="*/ 244 h 509"/>
                <a:gd name="T80" fmla="*/ 17 w 47"/>
                <a:gd name="T81" fmla="*/ 215 h 509"/>
                <a:gd name="T82" fmla="*/ 16 w 47"/>
                <a:gd name="T83" fmla="*/ 202 h 509"/>
                <a:gd name="T84" fmla="*/ 16 w 47"/>
                <a:gd name="T85" fmla="*/ 191 h 509"/>
                <a:gd name="T86" fmla="*/ 10 w 47"/>
                <a:gd name="T87" fmla="*/ 175 h 509"/>
                <a:gd name="T88" fmla="*/ 6 w 47"/>
                <a:gd name="T89" fmla="*/ 161 h 509"/>
                <a:gd name="T90" fmla="*/ 1 w 47"/>
                <a:gd name="T91" fmla="*/ 136 h 509"/>
                <a:gd name="T92" fmla="*/ 1 w 47"/>
                <a:gd name="T93" fmla="*/ 113 h 509"/>
                <a:gd name="T94" fmla="*/ 0 w 47"/>
                <a:gd name="T95" fmla="*/ 96 h 509"/>
                <a:gd name="T96" fmla="*/ 3 w 47"/>
                <a:gd name="T97" fmla="*/ 82 h 509"/>
                <a:gd name="T98" fmla="*/ 7 w 47"/>
                <a:gd name="T99" fmla="*/ 68 h 509"/>
                <a:gd name="T100" fmla="*/ 15 w 47"/>
                <a:gd name="T101" fmla="*/ 56 h 509"/>
                <a:gd name="T102" fmla="*/ 17 w 47"/>
                <a:gd name="T103" fmla="*/ 10 h 509"/>
                <a:gd name="T104" fmla="*/ 22 w 47"/>
                <a:gd name="T105" fmla="*/ 0 h 50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7"/>
                <a:gd name="T160" fmla="*/ 0 h 509"/>
                <a:gd name="T161" fmla="*/ 47 w 47"/>
                <a:gd name="T162" fmla="*/ 509 h 50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7" h="509">
                  <a:moveTo>
                    <a:pt x="22" y="0"/>
                  </a:moveTo>
                  <a:lnTo>
                    <a:pt x="25" y="2"/>
                  </a:lnTo>
                  <a:lnTo>
                    <a:pt x="29" y="12"/>
                  </a:lnTo>
                  <a:lnTo>
                    <a:pt x="32" y="23"/>
                  </a:lnTo>
                  <a:lnTo>
                    <a:pt x="36" y="35"/>
                  </a:lnTo>
                  <a:lnTo>
                    <a:pt x="39" y="50"/>
                  </a:lnTo>
                  <a:lnTo>
                    <a:pt x="42" y="67"/>
                  </a:lnTo>
                  <a:lnTo>
                    <a:pt x="36" y="94"/>
                  </a:lnTo>
                  <a:lnTo>
                    <a:pt x="34" y="120"/>
                  </a:lnTo>
                  <a:lnTo>
                    <a:pt x="33" y="140"/>
                  </a:lnTo>
                  <a:lnTo>
                    <a:pt x="36" y="159"/>
                  </a:lnTo>
                  <a:lnTo>
                    <a:pt x="38" y="162"/>
                  </a:lnTo>
                  <a:lnTo>
                    <a:pt x="43" y="180"/>
                  </a:lnTo>
                  <a:lnTo>
                    <a:pt x="46" y="201"/>
                  </a:lnTo>
                  <a:lnTo>
                    <a:pt x="47" y="222"/>
                  </a:lnTo>
                  <a:lnTo>
                    <a:pt x="46" y="245"/>
                  </a:lnTo>
                  <a:lnTo>
                    <a:pt x="36" y="266"/>
                  </a:lnTo>
                  <a:lnTo>
                    <a:pt x="32" y="290"/>
                  </a:lnTo>
                  <a:lnTo>
                    <a:pt x="31" y="314"/>
                  </a:lnTo>
                  <a:lnTo>
                    <a:pt x="35" y="338"/>
                  </a:lnTo>
                  <a:lnTo>
                    <a:pt x="39" y="351"/>
                  </a:lnTo>
                  <a:lnTo>
                    <a:pt x="41" y="357"/>
                  </a:lnTo>
                  <a:lnTo>
                    <a:pt x="42" y="363"/>
                  </a:lnTo>
                  <a:lnTo>
                    <a:pt x="46" y="371"/>
                  </a:lnTo>
                  <a:lnTo>
                    <a:pt x="46" y="397"/>
                  </a:lnTo>
                  <a:lnTo>
                    <a:pt x="46" y="422"/>
                  </a:lnTo>
                  <a:lnTo>
                    <a:pt x="45" y="430"/>
                  </a:lnTo>
                  <a:lnTo>
                    <a:pt x="41" y="451"/>
                  </a:lnTo>
                  <a:lnTo>
                    <a:pt x="36" y="472"/>
                  </a:lnTo>
                  <a:lnTo>
                    <a:pt x="30" y="491"/>
                  </a:lnTo>
                  <a:lnTo>
                    <a:pt x="24" y="509"/>
                  </a:lnTo>
                  <a:lnTo>
                    <a:pt x="19" y="498"/>
                  </a:lnTo>
                  <a:lnTo>
                    <a:pt x="17" y="487"/>
                  </a:lnTo>
                  <a:lnTo>
                    <a:pt x="14" y="464"/>
                  </a:lnTo>
                  <a:lnTo>
                    <a:pt x="13" y="437"/>
                  </a:lnTo>
                  <a:lnTo>
                    <a:pt x="16" y="410"/>
                  </a:lnTo>
                  <a:lnTo>
                    <a:pt x="11" y="312"/>
                  </a:lnTo>
                  <a:lnTo>
                    <a:pt x="13" y="292"/>
                  </a:lnTo>
                  <a:lnTo>
                    <a:pt x="15" y="275"/>
                  </a:lnTo>
                  <a:lnTo>
                    <a:pt x="18" y="244"/>
                  </a:lnTo>
                  <a:lnTo>
                    <a:pt x="17" y="215"/>
                  </a:lnTo>
                  <a:lnTo>
                    <a:pt x="16" y="202"/>
                  </a:lnTo>
                  <a:lnTo>
                    <a:pt x="16" y="191"/>
                  </a:lnTo>
                  <a:lnTo>
                    <a:pt x="10" y="175"/>
                  </a:lnTo>
                  <a:lnTo>
                    <a:pt x="6" y="161"/>
                  </a:lnTo>
                  <a:lnTo>
                    <a:pt x="1" y="136"/>
                  </a:lnTo>
                  <a:lnTo>
                    <a:pt x="1" y="113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7" y="68"/>
                  </a:lnTo>
                  <a:lnTo>
                    <a:pt x="15" y="56"/>
                  </a:lnTo>
                  <a:lnTo>
                    <a:pt x="17" y="10"/>
                  </a:lnTo>
                  <a:lnTo>
                    <a:pt x="2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1" name="Freeform 20"/>
            <p:cNvSpPr>
              <a:spLocks noChangeAspect="1"/>
            </p:cNvSpPr>
            <p:nvPr/>
          </p:nvSpPr>
          <p:spPr bwMode="auto">
            <a:xfrm>
              <a:off x="3976" y="1793"/>
              <a:ext cx="28" cy="101"/>
            </a:xfrm>
            <a:custGeom>
              <a:avLst/>
              <a:gdLst>
                <a:gd name="T0" fmla="*/ 299 w 365"/>
                <a:gd name="T1" fmla="*/ 225 h 1312"/>
                <a:gd name="T2" fmla="*/ 306 w 365"/>
                <a:gd name="T3" fmla="*/ 271 h 1312"/>
                <a:gd name="T4" fmla="*/ 309 w 365"/>
                <a:gd name="T5" fmla="*/ 300 h 1312"/>
                <a:gd name="T6" fmla="*/ 308 w 365"/>
                <a:gd name="T7" fmla="*/ 354 h 1312"/>
                <a:gd name="T8" fmla="*/ 288 w 365"/>
                <a:gd name="T9" fmla="*/ 427 h 1312"/>
                <a:gd name="T10" fmla="*/ 246 w 365"/>
                <a:gd name="T11" fmla="*/ 475 h 1312"/>
                <a:gd name="T12" fmla="*/ 254 w 365"/>
                <a:gd name="T13" fmla="*/ 584 h 1312"/>
                <a:gd name="T14" fmla="*/ 239 w 365"/>
                <a:gd name="T15" fmla="*/ 728 h 1312"/>
                <a:gd name="T16" fmla="*/ 207 w 365"/>
                <a:gd name="T17" fmla="*/ 807 h 1312"/>
                <a:gd name="T18" fmla="*/ 198 w 365"/>
                <a:gd name="T19" fmla="*/ 866 h 1312"/>
                <a:gd name="T20" fmla="*/ 171 w 365"/>
                <a:gd name="T21" fmla="*/ 908 h 1312"/>
                <a:gd name="T22" fmla="*/ 168 w 365"/>
                <a:gd name="T23" fmla="*/ 953 h 1312"/>
                <a:gd name="T24" fmla="*/ 160 w 365"/>
                <a:gd name="T25" fmla="*/ 987 h 1312"/>
                <a:gd name="T26" fmla="*/ 132 w 365"/>
                <a:gd name="T27" fmla="*/ 1088 h 1312"/>
                <a:gd name="T28" fmla="*/ 193 w 365"/>
                <a:gd name="T29" fmla="*/ 1168 h 1312"/>
                <a:gd name="T30" fmla="*/ 256 w 365"/>
                <a:gd name="T31" fmla="*/ 1178 h 1312"/>
                <a:gd name="T32" fmla="*/ 276 w 365"/>
                <a:gd name="T33" fmla="*/ 1192 h 1312"/>
                <a:gd name="T34" fmla="*/ 288 w 365"/>
                <a:gd name="T35" fmla="*/ 1209 h 1312"/>
                <a:gd name="T36" fmla="*/ 283 w 365"/>
                <a:gd name="T37" fmla="*/ 1218 h 1312"/>
                <a:gd name="T38" fmla="*/ 275 w 365"/>
                <a:gd name="T39" fmla="*/ 1221 h 1312"/>
                <a:gd name="T40" fmla="*/ 264 w 365"/>
                <a:gd name="T41" fmla="*/ 1224 h 1312"/>
                <a:gd name="T42" fmla="*/ 242 w 365"/>
                <a:gd name="T43" fmla="*/ 1225 h 1312"/>
                <a:gd name="T44" fmla="*/ 193 w 365"/>
                <a:gd name="T45" fmla="*/ 1219 h 1312"/>
                <a:gd name="T46" fmla="*/ 134 w 365"/>
                <a:gd name="T47" fmla="*/ 1268 h 1312"/>
                <a:gd name="T48" fmla="*/ 333 w 365"/>
                <a:gd name="T49" fmla="*/ 1250 h 1312"/>
                <a:gd name="T50" fmla="*/ 348 w 365"/>
                <a:gd name="T51" fmla="*/ 1258 h 1312"/>
                <a:gd name="T52" fmla="*/ 364 w 365"/>
                <a:gd name="T53" fmla="*/ 1274 h 1312"/>
                <a:gd name="T54" fmla="*/ 355 w 365"/>
                <a:gd name="T55" fmla="*/ 1292 h 1312"/>
                <a:gd name="T56" fmla="*/ 323 w 365"/>
                <a:gd name="T57" fmla="*/ 1308 h 1312"/>
                <a:gd name="T58" fmla="*/ 170 w 365"/>
                <a:gd name="T59" fmla="*/ 1303 h 1312"/>
                <a:gd name="T60" fmla="*/ 98 w 365"/>
                <a:gd name="T61" fmla="*/ 1310 h 1312"/>
                <a:gd name="T62" fmla="*/ 78 w 365"/>
                <a:gd name="T63" fmla="*/ 1304 h 1312"/>
                <a:gd name="T64" fmla="*/ 70 w 365"/>
                <a:gd name="T65" fmla="*/ 1286 h 1312"/>
                <a:gd name="T66" fmla="*/ 49 w 365"/>
                <a:gd name="T67" fmla="*/ 1227 h 1312"/>
                <a:gd name="T68" fmla="*/ 5 w 365"/>
                <a:gd name="T69" fmla="*/ 1216 h 1312"/>
                <a:gd name="T70" fmla="*/ 4 w 365"/>
                <a:gd name="T71" fmla="*/ 1192 h 1312"/>
                <a:gd name="T72" fmla="*/ 22 w 365"/>
                <a:gd name="T73" fmla="*/ 1150 h 1312"/>
                <a:gd name="T74" fmla="*/ 33 w 365"/>
                <a:gd name="T75" fmla="*/ 1087 h 1312"/>
                <a:gd name="T76" fmla="*/ 34 w 365"/>
                <a:gd name="T77" fmla="*/ 1052 h 1312"/>
                <a:gd name="T78" fmla="*/ 20 w 365"/>
                <a:gd name="T79" fmla="*/ 1010 h 1312"/>
                <a:gd name="T80" fmla="*/ 34 w 365"/>
                <a:gd name="T81" fmla="*/ 978 h 1312"/>
                <a:gd name="T82" fmla="*/ 34 w 365"/>
                <a:gd name="T83" fmla="*/ 925 h 1312"/>
                <a:gd name="T84" fmla="*/ 35 w 365"/>
                <a:gd name="T85" fmla="*/ 878 h 1312"/>
                <a:gd name="T86" fmla="*/ 54 w 365"/>
                <a:gd name="T87" fmla="*/ 852 h 1312"/>
                <a:gd name="T88" fmla="*/ 55 w 365"/>
                <a:gd name="T89" fmla="*/ 803 h 1312"/>
                <a:gd name="T90" fmla="*/ 71 w 365"/>
                <a:gd name="T91" fmla="*/ 739 h 1312"/>
                <a:gd name="T92" fmla="*/ 107 w 365"/>
                <a:gd name="T93" fmla="*/ 635 h 1312"/>
                <a:gd name="T94" fmla="*/ 115 w 365"/>
                <a:gd name="T95" fmla="*/ 512 h 1312"/>
                <a:gd name="T96" fmla="*/ 73 w 365"/>
                <a:gd name="T97" fmla="*/ 454 h 1312"/>
                <a:gd name="T98" fmla="*/ 37 w 365"/>
                <a:gd name="T99" fmla="*/ 391 h 1312"/>
                <a:gd name="T100" fmla="*/ 20 w 365"/>
                <a:gd name="T101" fmla="*/ 296 h 1312"/>
                <a:gd name="T102" fmla="*/ 21 w 365"/>
                <a:gd name="T103" fmla="*/ 172 h 1312"/>
                <a:gd name="T104" fmla="*/ 50 w 365"/>
                <a:gd name="T105" fmla="*/ 68 h 1312"/>
                <a:gd name="T106" fmla="*/ 107 w 365"/>
                <a:gd name="T107" fmla="*/ 0 h 131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65"/>
                <a:gd name="T163" fmla="*/ 0 h 1312"/>
                <a:gd name="T164" fmla="*/ 365 w 365"/>
                <a:gd name="T165" fmla="*/ 1312 h 131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65" h="1312">
                  <a:moveTo>
                    <a:pt x="309" y="95"/>
                  </a:moveTo>
                  <a:lnTo>
                    <a:pt x="290" y="177"/>
                  </a:lnTo>
                  <a:lnTo>
                    <a:pt x="297" y="210"/>
                  </a:lnTo>
                  <a:lnTo>
                    <a:pt x="299" y="225"/>
                  </a:lnTo>
                  <a:lnTo>
                    <a:pt x="299" y="228"/>
                  </a:lnTo>
                  <a:lnTo>
                    <a:pt x="300" y="232"/>
                  </a:lnTo>
                  <a:lnTo>
                    <a:pt x="302" y="241"/>
                  </a:lnTo>
                  <a:lnTo>
                    <a:pt x="306" y="271"/>
                  </a:lnTo>
                  <a:lnTo>
                    <a:pt x="306" y="278"/>
                  </a:lnTo>
                  <a:lnTo>
                    <a:pt x="306" y="281"/>
                  </a:lnTo>
                  <a:lnTo>
                    <a:pt x="307" y="285"/>
                  </a:lnTo>
                  <a:lnTo>
                    <a:pt x="309" y="300"/>
                  </a:lnTo>
                  <a:lnTo>
                    <a:pt x="309" y="313"/>
                  </a:lnTo>
                  <a:lnTo>
                    <a:pt x="309" y="314"/>
                  </a:lnTo>
                  <a:lnTo>
                    <a:pt x="309" y="339"/>
                  </a:lnTo>
                  <a:lnTo>
                    <a:pt x="308" y="354"/>
                  </a:lnTo>
                  <a:lnTo>
                    <a:pt x="305" y="374"/>
                  </a:lnTo>
                  <a:lnTo>
                    <a:pt x="301" y="393"/>
                  </a:lnTo>
                  <a:lnTo>
                    <a:pt x="294" y="410"/>
                  </a:lnTo>
                  <a:lnTo>
                    <a:pt x="288" y="427"/>
                  </a:lnTo>
                  <a:lnTo>
                    <a:pt x="279" y="441"/>
                  </a:lnTo>
                  <a:lnTo>
                    <a:pt x="270" y="454"/>
                  </a:lnTo>
                  <a:lnTo>
                    <a:pt x="258" y="464"/>
                  </a:lnTo>
                  <a:lnTo>
                    <a:pt x="246" y="475"/>
                  </a:lnTo>
                  <a:lnTo>
                    <a:pt x="247" y="492"/>
                  </a:lnTo>
                  <a:lnTo>
                    <a:pt x="249" y="511"/>
                  </a:lnTo>
                  <a:lnTo>
                    <a:pt x="253" y="548"/>
                  </a:lnTo>
                  <a:lnTo>
                    <a:pt x="254" y="584"/>
                  </a:lnTo>
                  <a:lnTo>
                    <a:pt x="253" y="621"/>
                  </a:lnTo>
                  <a:lnTo>
                    <a:pt x="249" y="655"/>
                  </a:lnTo>
                  <a:lnTo>
                    <a:pt x="245" y="692"/>
                  </a:lnTo>
                  <a:lnTo>
                    <a:pt x="239" y="728"/>
                  </a:lnTo>
                  <a:lnTo>
                    <a:pt x="231" y="765"/>
                  </a:lnTo>
                  <a:lnTo>
                    <a:pt x="221" y="775"/>
                  </a:lnTo>
                  <a:lnTo>
                    <a:pt x="213" y="789"/>
                  </a:lnTo>
                  <a:lnTo>
                    <a:pt x="207" y="807"/>
                  </a:lnTo>
                  <a:lnTo>
                    <a:pt x="202" y="827"/>
                  </a:lnTo>
                  <a:lnTo>
                    <a:pt x="204" y="840"/>
                  </a:lnTo>
                  <a:lnTo>
                    <a:pt x="203" y="853"/>
                  </a:lnTo>
                  <a:lnTo>
                    <a:pt x="198" y="866"/>
                  </a:lnTo>
                  <a:lnTo>
                    <a:pt x="189" y="881"/>
                  </a:lnTo>
                  <a:lnTo>
                    <a:pt x="181" y="885"/>
                  </a:lnTo>
                  <a:lnTo>
                    <a:pt x="175" y="895"/>
                  </a:lnTo>
                  <a:lnTo>
                    <a:pt x="171" y="908"/>
                  </a:lnTo>
                  <a:lnTo>
                    <a:pt x="169" y="928"/>
                  </a:lnTo>
                  <a:lnTo>
                    <a:pt x="169" y="938"/>
                  </a:lnTo>
                  <a:lnTo>
                    <a:pt x="169" y="949"/>
                  </a:lnTo>
                  <a:lnTo>
                    <a:pt x="168" y="953"/>
                  </a:lnTo>
                  <a:lnTo>
                    <a:pt x="168" y="959"/>
                  </a:lnTo>
                  <a:lnTo>
                    <a:pt x="167" y="970"/>
                  </a:lnTo>
                  <a:lnTo>
                    <a:pt x="164" y="978"/>
                  </a:lnTo>
                  <a:lnTo>
                    <a:pt x="160" y="987"/>
                  </a:lnTo>
                  <a:lnTo>
                    <a:pt x="156" y="994"/>
                  </a:lnTo>
                  <a:lnTo>
                    <a:pt x="152" y="1003"/>
                  </a:lnTo>
                  <a:lnTo>
                    <a:pt x="139" y="1045"/>
                  </a:lnTo>
                  <a:lnTo>
                    <a:pt x="132" y="1088"/>
                  </a:lnTo>
                  <a:lnTo>
                    <a:pt x="129" y="1132"/>
                  </a:lnTo>
                  <a:lnTo>
                    <a:pt x="134" y="1175"/>
                  </a:lnTo>
                  <a:lnTo>
                    <a:pt x="163" y="1169"/>
                  </a:lnTo>
                  <a:lnTo>
                    <a:pt x="193" y="1168"/>
                  </a:lnTo>
                  <a:lnTo>
                    <a:pt x="221" y="1169"/>
                  </a:lnTo>
                  <a:lnTo>
                    <a:pt x="249" y="1175"/>
                  </a:lnTo>
                  <a:lnTo>
                    <a:pt x="254" y="1177"/>
                  </a:lnTo>
                  <a:lnTo>
                    <a:pt x="256" y="1178"/>
                  </a:lnTo>
                  <a:lnTo>
                    <a:pt x="259" y="1180"/>
                  </a:lnTo>
                  <a:lnTo>
                    <a:pt x="269" y="1187"/>
                  </a:lnTo>
                  <a:lnTo>
                    <a:pt x="272" y="1189"/>
                  </a:lnTo>
                  <a:lnTo>
                    <a:pt x="276" y="1192"/>
                  </a:lnTo>
                  <a:lnTo>
                    <a:pt x="283" y="1198"/>
                  </a:lnTo>
                  <a:lnTo>
                    <a:pt x="286" y="1203"/>
                  </a:lnTo>
                  <a:lnTo>
                    <a:pt x="288" y="1208"/>
                  </a:lnTo>
                  <a:lnTo>
                    <a:pt x="288" y="1209"/>
                  </a:lnTo>
                  <a:lnTo>
                    <a:pt x="289" y="1211"/>
                  </a:lnTo>
                  <a:lnTo>
                    <a:pt x="288" y="1216"/>
                  </a:lnTo>
                  <a:lnTo>
                    <a:pt x="285" y="1218"/>
                  </a:lnTo>
                  <a:lnTo>
                    <a:pt x="283" y="1218"/>
                  </a:lnTo>
                  <a:lnTo>
                    <a:pt x="282" y="1218"/>
                  </a:lnTo>
                  <a:lnTo>
                    <a:pt x="282" y="1219"/>
                  </a:lnTo>
                  <a:lnTo>
                    <a:pt x="279" y="1221"/>
                  </a:lnTo>
                  <a:lnTo>
                    <a:pt x="275" y="1221"/>
                  </a:lnTo>
                  <a:lnTo>
                    <a:pt x="273" y="1221"/>
                  </a:lnTo>
                  <a:lnTo>
                    <a:pt x="272" y="1221"/>
                  </a:lnTo>
                  <a:lnTo>
                    <a:pt x="272" y="1222"/>
                  </a:lnTo>
                  <a:lnTo>
                    <a:pt x="264" y="1224"/>
                  </a:lnTo>
                  <a:lnTo>
                    <a:pt x="254" y="1224"/>
                  </a:lnTo>
                  <a:lnTo>
                    <a:pt x="247" y="1224"/>
                  </a:lnTo>
                  <a:lnTo>
                    <a:pt x="244" y="1224"/>
                  </a:lnTo>
                  <a:lnTo>
                    <a:pt x="242" y="1225"/>
                  </a:lnTo>
                  <a:lnTo>
                    <a:pt x="228" y="1225"/>
                  </a:lnTo>
                  <a:lnTo>
                    <a:pt x="221" y="1225"/>
                  </a:lnTo>
                  <a:lnTo>
                    <a:pt x="214" y="1227"/>
                  </a:lnTo>
                  <a:lnTo>
                    <a:pt x="193" y="1219"/>
                  </a:lnTo>
                  <a:lnTo>
                    <a:pt x="173" y="1216"/>
                  </a:lnTo>
                  <a:lnTo>
                    <a:pt x="153" y="1213"/>
                  </a:lnTo>
                  <a:lnTo>
                    <a:pt x="134" y="1214"/>
                  </a:lnTo>
                  <a:lnTo>
                    <a:pt x="134" y="1268"/>
                  </a:lnTo>
                  <a:lnTo>
                    <a:pt x="183" y="1270"/>
                  </a:lnTo>
                  <a:lnTo>
                    <a:pt x="232" y="1268"/>
                  </a:lnTo>
                  <a:lnTo>
                    <a:pt x="282" y="1261"/>
                  </a:lnTo>
                  <a:lnTo>
                    <a:pt x="333" y="1250"/>
                  </a:lnTo>
                  <a:lnTo>
                    <a:pt x="334" y="1250"/>
                  </a:lnTo>
                  <a:lnTo>
                    <a:pt x="336" y="1251"/>
                  </a:lnTo>
                  <a:lnTo>
                    <a:pt x="341" y="1254"/>
                  </a:lnTo>
                  <a:lnTo>
                    <a:pt x="348" y="1258"/>
                  </a:lnTo>
                  <a:lnTo>
                    <a:pt x="359" y="1267"/>
                  </a:lnTo>
                  <a:lnTo>
                    <a:pt x="360" y="1268"/>
                  </a:lnTo>
                  <a:lnTo>
                    <a:pt x="362" y="1270"/>
                  </a:lnTo>
                  <a:lnTo>
                    <a:pt x="364" y="1274"/>
                  </a:lnTo>
                  <a:lnTo>
                    <a:pt x="365" y="1278"/>
                  </a:lnTo>
                  <a:lnTo>
                    <a:pt x="365" y="1283"/>
                  </a:lnTo>
                  <a:lnTo>
                    <a:pt x="359" y="1289"/>
                  </a:lnTo>
                  <a:lnTo>
                    <a:pt x="355" y="1292"/>
                  </a:lnTo>
                  <a:lnTo>
                    <a:pt x="349" y="1297"/>
                  </a:lnTo>
                  <a:lnTo>
                    <a:pt x="342" y="1299"/>
                  </a:lnTo>
                  <a:lnTo>
                    <a:pt x="333" y="1303"/>
                  </a:lnTo>
                  <a:lnTo>
                    <a:pt x="323" y="1308"/>
                  </a:lnTo>
                  <a:lnTo>
                    <a:pt x="313" y="1312"/>
                  </a:lnTo>
                  <a:lnTo>
                    <a:pt x="264" y="1303"/>
                  </a:lnTo>
                  <a:lnTo>
                    <a:pt x="217" y="1301"/>
                  </a:lnTo>
                  <a:lnTo>
                    <a:pt x="170" y="1303"/>
                  </a:lnTo>
                  <a:lnTo>
                    <a:pt x="123" y="1312"/>
                  </a:lnTo>
                  <a:lnTo>
                    <a:pt x="113" y="1311"/>
                  </a:lnTo>
                  <a:lnTo>
                    <a:pt x="106" y="1311"/>
                  </a:lnTo>
                  <a:lnTo>
                    <a:pt x="98" y="1310"/>
                  </a:lnTo>
                  <a:lnTo>
                    <a:pt x="93" y="1310"/>
                  </a:lnTo>
                  <a:lnTo>
                    <a:pt x="86" y="1308"/>
                  </a:lnTo>
                  <a:lnTo>
                    <a:pt x="82" y="1306"/>
                  </a:lnTo>
                  <a:lnTo>
                    <a:pt x="78" y="1304"/>
                  </a:lnTo>
                  <a:lnTo>
                    <a:pt x="76" y="1303"/>
                  </a:lnTo>
                  <a:lnTo>
                    <a:pt x="70" y="1298"/>
                  </a:lnTo>
                  <a:lnTo>
                    <a:pt x="69" y="1292"/>
                  </a:lnTo>
                  <a:lnTo>
                    <a:pt x="70" y="1286"/>
                  </a:lnTo>
                  <a:lnTo>
                    <a:pt x="71" y="1282"/>
                  </a:lnTo>
                  <a:lnTo>
                    <a:pt x="75" y="1278"/>
                  </a:lnTo>
                  <a:lnTo>
                    <a:pt x="91" y="1217"/>
                  </a:lnTo>
                  <a:lnTo>
                    <a:pt x="49" y="1227"/>
                  </a:lnTo>
                  <a:lnTo>
                    <a:pt x="33" y="1225"/>
                  </a:lnTo>
                  <a:lnTo>
                    <a:pt x="20" y="1223"/>
                  </a:lnTo>
                  <a:lnTo>
                    <a:pt x="10" y="1220"/>
                  </a:lnTo>
                  <a:lnTo>
                    <a:pt x="5" y="1216"/>
                  </a:lnTo>
                  <a:lnTo>
                    <a:pt x="1" y="1209"/>
                  </a:lnTo>
                  <a:lnTo>
                    <a:pt x="0" y="1205"/>
                  </a:lnTo>
                  <a:lnTo>
                    <a:pt x="1" y="1202"/>
                  </a:lnTo>
                  <a:lnTo>
                    <a:pt x="4" y="1192"/>
                  </a:lnTo>
                  <a:lnTo>
                    <a:pt x="6" y="1187"/>
                  </a:lnTo>
                  <a:lnTo>
                    <a:pt x="10" y="1182"/>
                  </a:lnTo>
                  <a:lnTo>
                    <a:pt x="17" y="1165"/>
                  </a:lnTo>
                  <a:lnTo>
                    <a:pt x="22" y="1150"/>
                  </a:lnTo>
                  <a:lnTo>
                    <a:pt x="31" y="1118"/>
                  </a:lnTo>
                  <a:lnTo>
                    <a:pt x="33" y="1100"/>
                  </a:lnTo>
                  <a:lnTo>
                    <a:pt x="33" y="1092"/>
                  </a:lnTo>
                  <a:lnTo>
                    <a:pt x="33" y="1087"/>
                  </a:lnTo>
                  <a:lnTo>
                    <a:pt x="33" y="1085"/>
                  </a:lnTo>
                  <a:lnTo>
                    <a:pt x="33" y="1084"/>
                  </a:lnTo>
                  <a:lnTo>
                    <a:pt x="34" y="1084"/>
                  </a:lnTo>
                  <a:lnTo>
                    <a:pt x="34" y="1052"/>
                  </a:lnTo>
                  <a:lnTo>
                    <a:pt x="26" y="1040"/>
                  </a:lnTo>
                  <a:lnTo>
                    <a:pt x="23" y="1029"/>
                  </a:lnTo>
                  <a:lnTo>
                    <a:pt x="20" y="1018"/>
                  </a:lnTo>
                  <a:lnTo>
                    <a:pt x="20" y="1010"/>
                  </a:lnTo>
                  <a:lnTo>
                    <a:pt x="20" y="1000"/>
                  </a:lnTo>
                  <a:lnTo>
                    <a:pt x="23" y="992"/>
                  </a:lnTo>
                  <a:lnTo>
                    <a:pt x="26" y="985"/>
                  </a:lnTo>
                  <a:lnTo>
                    <a:pt x="34" y="978"/>
                  </a:lnTo>
                  <a:lnTo>
                    <a:pt x="39" y="963"/>
                  </a:lnTo>
                  <a:lnTo>
                    <a:pt x="41" y="950"/>
                  </a:lnTo>
                  <a:lnTo>
                    <a:pt x="39" y="937"/>
                  </a:lnTo>
                  <a:lnTo>
                    <a:pt x="34" y="925"/>
                  </a:lnTo>
                  <a:lnTo>
                    <a:pt x="31" y="904"/>
                  </a:lnTo>
                  <a:lnTo>
                    <a:pt x="31" y="894"/>
                  </a:lnTo>
                  <a:lnTo>
                    <a:pt x="33" y="886"/>
                  </a:lnTo>
                  <a:lnTo>
                    <a:pt x="35" y="878"/>
                  </a:lnTo>
                  <a:lnTo>
                    <a:pt x="39" y="871"/>
                  </a:lnTo>
                  <a:lnTo>
                    <a:pt x="44" y="865"/>
                  </a:lnTo>
                  <a:lnTo>
                    <a:pt x="50" y="861"/>
                  </a:lnTo>
                  <a:lnTo>
                    <a:pt x="54" y="852"/>
                  </a:lnTo>
                  <a:lnTo>
                    <a:pt x="58" y="843"/>
                  </a:lnTo>
                  <a:lnTo>
                    <a:pt x="62" y="829"/>
                  </a:lnTo>
                  <a:lnTo>
                    <a:pt x="60" y="815"/>
                  </a:lnTo>
                  <a:lnTo>
                    <a:pt x="55" y="803"/>
                  </a:lnTo>
                  <a:lnTo>
                    <a:pt x="53" y="781"/>
                  </a:lnTo>
                  <a:lnTo>
                    <a:pt x="58" y="762"/>
                  </a:lnTo>
                  <a:lnTo>
                    <a:pt x="66" y="746"/>
                  </a:lnTo>
                  <a:lnTo>
                    <a:pt x="71" y="739"/>
                  </a:lnTo>
                  <a:lnTo>
                    <a:pt x="80" y="733"/>
                  </a:lnTo>
                  <a:lnTo>
                    <a:pt x="90" y="700"/>
                  </a:lnTo>
                  <a:lnTo>
                    <a:pt x="99" y="667"/>
                  </a:lnTo>
                  <a:lnTo>
                    <a:pt x="107" y="635"/>
                  </a:lnTo>
                  <a:lnTo>
                    <a:pt x="112" y="604"/>
                  </a:lnTo>
                  <a:lnTo>
                    <a:pt x="115" y="572"/>
                  </a:lnTo>
                  <a:lnTo>
                    <a:pt x="117" y="542"/>
                  </a:lnTo>
                  <a:lnTo>
                    <a:pt x="115" y="512"/>
                  </a:lnTo>
                  <a:lnTo>
                    <a:pt x="113" y="483"/>
                  </a:lnTo>
                  <a:lnTo>
                    <a:pt x="98" y="475"/>
                  </a:lnTo>
                  <a:lnTo>
                    <a:pt x="85" y="465"/>
                  </a:lnTo>
                  <a:lnTo>
                    <a:pt x="73" y="454"/>
                  </a:lnTo>
                  <a:lnTo>
                    <a:pt x="63" y="442"/>
                  </a:lnTo>
                  <a:lnTo>
                    <a:pt x="52" y="426"/>
                  </a:lnTo>
                  <a:lnTo>
                    <a:pt x="45" y="409"/>
                  </a:lnTo>
                  <a:lnTo>
                    <a:pt x="37" y="391"/>
                  </a:lnTo>
                  <a:lnTo>
                    <a:pt x="32" y="370"/>
                  </a:lnTo>
                  <a:lnTo>
                    <a:pt x="26" y="348"/>
                  </a:lnTo>
                  <a:lnTo>
                    <a:pt x="23" y="323"/>
                  </a:lnTo>
                  <a:lnTo>
                    <a:pt x="20" y="296"/>
                  </a:lnTo>
                  <a:lnTo>
                    <a:pt x="19" y="268"/>
                  </a:lnTo>
                  <a:lnTo>
                    <a:pt x="18" y="237"/>
                  </a:lnTo>
                  <a:lnTo>
                    <a:pt x="19" y="205"/>
                  </a:lnTo>
                  <a:lnTo>
                    <a:pt x="21" y="172"/>
                  </a:lnTo>
                  <a:lnTo>
                    <a:pt x="25" y="136"/>
                  </a:lnTo>
                  <a:lnTo>
                    <a:pt x="33" y="111"/>
                  </a:lnTo>
                  <a:lnTo>
                    <a:pt x="41" y="89"/>
                  </a:lnTo>
                  <a:lnTo>
                    <a:pt x="50" y="68"/>
                  </a:lnTo>
                  <a:lnTo>
                    <a:pt x="61" y="51"/>
                  </a:lnTo>
                  <a:lnTo>
                    <a:pt x="70" y="35"/>
                  </a:lnTo>
                  <a:lnTo>
                    <a:pt x="82" y="21"/>
                  </a:lnTo>
                  <a:lnTo>
                    <a:pt x="10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2" name="Line 21"/>
            <p:cNvSpPr>
              <a:spLocks noChangeAspect="1" noChangeShapeType="1"/>
            </p:cNvSpPr>
            <p:nvPr/>
          </p:nvSpPr>
          <p:spPr bwMode="auto">
            <a:xfrm>
              <a:off x="3989" y="183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3" name="Freeform 22"/>
            <p:cNvSpPr>
              <a:spLocks noChangeAspect="1"/>
            </p:cNvSpPr>
            <p:nvPr/>
          </p:nvSpPr>
          <p:spPr bwMode="auto">
            <a:xfrm>
              <a:off x="3981" y="1837"/>
              <a:ext cx="9" cy="46"/>
            </a:xfrm>
            <a:custGeom>
              <a:avLst/>
              <a:gdLst>
                <a:gd name="T0" fmla="*/ 110 w 122"/>
                <a:gd name="T1" fmla="*/ 24 h 600"/>
                <a:gd name="T2" fmla="*/ 103 w 122"/>
                <a:gd name="T3" fmla="*/ 71 h 600"/>
                <a:gd name="T4" fmla="*/ 94 w 122"/>
                <a:gd name="T5" fmla="*/ 103 h 600"/>
                <a:gd name="T6" fmla="*/ 87 w 122"/>
                <a:gd name="T7" fmla="*/ 123 h 600"/>
                <a:gd name="T8" fmla="*/ 74 w 122"/>
                <a:gd name="T9" fmla="*/ 154 h 600"/>
                <a:gd name="T10" fmla="*/ 55 w 122"/>
                <a:gd name="T11" fmla="*/ 176 h 600"/>
                <a:gd name="T12" fmla="*/ 43 w 122"/>
                <a:gd name="T13" fmla="*/ 188 h 600"/>
                <a:gd name="T14" fmla="*/ 37 w 122"/>
                <a:gd name="T15" fmla="*/ 215 h 600"/>
                <a:gd name="T16" fmla="*/ 43 w 122"/>
                <a:gd name="T17" fmla="*/ 239 h 600"/>
                <a:gd name="T18" fmla="*/ 42 w 122"/>
                <a:gd name="T19" fmla="*/ 263 h 600"/>
                <a:gd name="T20" fmla="*/ 40 w 122"/>
                <a:gd name="T21" fmla="*/ 275 h 600"/>
                <a:gd name="T22" fmla="*/ 36 w 122"/>
                <a:gd name="T23" fmla="*/ 282 h 600"/>
                <a:gd name="T24" fmla="*/ 35 w 122"/>
                <a:gd name="T25" fmla="*/ 283 h 600"/>
                <a:gd name="T26" fmla="*/ 31 w 122"/>
                <a:gd name="T27" fmla="*/ 287 h 600"/>
                <a:gd name="T28" fmla="*/ 20 w 122"/>
                <a:gd name="T29" fmla="*/ 303 h 600"/>
                <a:gd name="T30" fmla="*/ 15 w 122"/>
                <a:gd name="T31" fmla="*/ 328 h 600"/>
                <a:gd name="T32" fmla="*/ 21 w 122"/>
                <a:gd name="T33" fmla="*/ 361 h 600"/>
                <a:gd name="T34" fmla="*/ 20 w 122"/>
                <a:gd name="T35" fmla="*/ 369 h 600"/>
                <a:gd name="T36" fmla="*/ 16 w 122"/>
                <a:gd name="T37" fmla="*/ 394 h 600"/>
                <a:gd name="T38" fmla="*/ 6 w 122"/>
                <a:gd name="T39" fmla="*/ 427 h 600"/>
                <a:gd name="T40" fmla="*/ 4 w 122"/>
                <a:gd name="T41" fmla="*/ 454 h 600"/>
                <a:gd name="T42" fmla="*/ 6 w 122"/>
                <a:gd name="T43" fmla="*/ 486 h 600"/>
                <a:gd name="T44" fmla="*/ 6 w 122"/>
                <a:gd name="T45" fmla="*/ 526 h 600"/>
                <a:gd name="T46" fmla="*/ 2 w 122"/>
                <a:gd name="T47" fmla="*/ 573 h 600"/>
                <a:gd name="T48" fmla="*/ 28 w 122"/>
                <a:gd name="T49" fmla="*/ 600 h 600"/>
                <a:gd name="T50" fmla="*/ 26 w 122"/>
                <a:gd name="T51" fmla="*/ 541 h 600"/>
                <a:gd name="T52" fmla="*/ 28 w 122"/>
                <a:gd name="T53" fmla="*/ 494 h 600"/>
                <a:gd name="T54" fmla="*/ 32 w 122"/>
                <a:gd name="T55" fmla="*/ 456 h 600"/>
                <a:gd name="T56" fmla="*/ 41 w 122"/>
                <a:gd name="T57" fmla="*/ 428 h 600"/>
                <a:gd name="T58" fmla="*/ 48 w 122"/>
                <a:gd name="T59" fmla="*/ 415 h 600"/>
                <a:gd name="T60" fmla="*/ 51 w 122"/>
                <a:gd name="T61" fmla="*/ 412 h 600"/>
                <a:gd name="T62" fmla="*/ 59 w 122"/>
                <a:gd name="T63" fmla="*/ 397 h 600"/>
                <a:gd name="T64" fmla="*/ 60 w 122"/>
                <a:gd name="T65" fmla="*/ 380 h 600"/>
                <a:gd name="T66" fmla="*/ 58 w 122"/>
                <a:gd name="T67" fmla="*/ 367 h 600"/>
                <a:gd name="T68" fmla="*/ 54 w 122"/>
                <a:gd name="T69" fmla="*/ 348 h 600"/>
                <a:gd name="T70" fmla="*/ 61 w 122"/>
                <a:gd name="T71" fmla="*/ 318 h 600"/>
                <a:gd name="T72" fmla="*/ 77 w 122"/>
                <a:gd name="T73" fmla="*/ 298 h 600"/>
                <a:gd name="T74" fmla="*/ 83 w 122"/>
                <a:gd name="T75" fmla="*/ 293 h 600"/>
                <a:gd name="T76" fmla="*/ 86 w 122"/>
                <a:gd name="T77" fmla="*/ 284 h 600"/>
                <a:gd name="T78" fmla="*/ 87 w 122"/>
                <a:gd name="T79" fmla="*/ 283 h 600"/>
                <a:gd name="T80" fmla="*/ 89 w 122"/>
                <a:gd name="T81" fmla="*/ 277 h 600"/>
                <a:gd name="T82" fmla="*/ 89 w 122"/>
                <a:gd name="T83" fmla="*/ 274 h 600"/>
                <a:gd name="T84" fmla="*/ 91 w 122"/>
                <a:gd name="T85" fmla="*/ 267 h 600"/>
                <a:gd name="T86" fmla="*/ 90 w 122"/>
                <a:gd name="T87" fmla="*/ 260 h 600"/>
                <a:gd name="T88" fmla="*/ 91 w 122"/>
                <a:gd name="T89" fmla="*/ 230 h 600"/>
                <a:gd name="T90" fmla="*/ 95 w 122"/>
                <a:gd name="T91" fmla="*/ 213 h 600"/>
                <a:gd name="T92" fmla="*/ 102 w 122"/>
                <a:gd name="T93" fmla="*/ 198 h 600"/>
                <a:gd name="T94" fmla="*/ 113 w 122"/>
                <a:gd name="T95" fmla="*/ 189 h 600"/>
                <a:gd name="T96" fmla="*/ 119 w 122"/>
                <a:gd name="T97" fmla="*/ 134 h 600"/>
                <a:gd name="T98" fmla="*/ 122 w 122"/>
                <a:gd name="T99" fmla="*/ 85 h 600"/>
                <a:gd name="T100" fmla="*/ 119 w 122"/>
                <a:gd name="T101" fmla="*/ 39 h 600"/>
                <a:gd name="T102" fmla="*/ 113 w 122"/>
                <a:gd name="T103" fmla="*/ 0 h 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2"/>
                <a:gd name="T157" fmla="*/ 0 h 600"/>
                <a:gd name="T158" fmla="*/ 122 w 122"/>
                <a:gd name="T159" fmla="*/ 600 h 60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2" h="600">
                  <a:moveTo>
                    <a:pt x="113" y="0"/>
                  </a:moveTo>
                  <a:lnTo>
                    <a:pt x="110" y="24"/>
                  </a:lnTo>
                  <a:lnTo>
                    <a:pt x="107" y="48"/>
                  </a:lnTo>
                  <a:lnTo>
                    <a:pt x="103" y="71"/>
                  </a:lnTo>
                  <a:lnTo>
                    <a:pt x="99" y="93"/>
                  </a:lnTo>
                  <a:lnTo>
                    <a:pt x="94" y="103"/>
                  </a:lnTo>
                  <a:lnTo>
                    <a:pt x="91" y="114"/>
                  </a:lnTo>
                  <a:lnTo>
                    <a:pt x="87" y="123"/>
                  </a:lnTo>
                  <a:lnTo>
                    <a:pt x="84" y="134"/>
                  </a:lnTo>
                  <a:lnTo>
                    <a:pt x="74" y="154"/>
                  </a:lnTo>
                  <a:lnTo>
                    <a:pt x="64" y="173"/>
                  </a:lnTo>
                  <a:lnTo>
                    <a:pt x="55" y="176"/>
                  </a:lnTo>
                  <a:lnTo>
                    <a:pt x="48" y="182"/>
                  </a:lnTo>
                  <a:lnTo>
                    <a:pt x="43" y="188"/>
                  </a:lnTo>
                  <a:lnTo>
                    <a:pt x="41" y="197"/>
                  </a:lnTo>
                  <a:lnTo>
                    <a:pt x="37" y="215"/>
                  </a:lnTo>
                  <a:lnTo>
                    <a:pt x="39" y="226"/>
                  </a:lnTo>
                  <a:lnTo>
                    <a:pt x="43" y="239"/>
                  </a:lnTo>
                  <a:lnTo>
                    <a:pt x="43" y="256"/>
                  </a:lnTo>
                  <a:lnTo>
                    <a:pt x="42" y="263"/>
                  </a:lnTo>
                  <a:lnTo>
                    <a:pt x="42" y="270"/>
                  </a:lnTo>
                  <a:lnTo>
                    <a:pt x="40" y="275"/>
                  </a:lnTo>
                  <a:lnTo>
                    <a:pt x="39" y="279"/>
                  </a:lnTo>
                  <a:lnTo>
                    <a:pt x="36" y="282"/>
                  </a:lnTo>
                  <a:lnTo>
                    <a:pt x="35" y="282"/>
                  </a:lnTo>
                  <a:lnTo>
                    <a:pt x="35" y="283"/>
                  </a:lnTo>
                  <a:lnTo>
                    <a:pt x="35" y="285"/>
                  </a:lnTo>
                  <a:lnTo>
                    <a:pt x="31" y="287"/>
                  </a:lnTo>
                  <a:lnTo>
                    <a:pt x="29" y="289"/>
                  </a:lnTo>
                  <a:lnTo>
                    <a:pt x="20" y="303"/>
                  </a:lnTo>
                  <a:lnTo>
                    <a:pt x="16" y="319"/>
                  </a:lnTo>
                  <a:lnTo>
                    <a:pt x="15" y="328"/>
                  </a:lnTo>
                  <a:lnTo>
                    <a:pt x="16" y="338"/>
                  </a:lnTo>
                  <a:lnTo>
                    <a:pt x="21" y="361"/>
                  </a:lnTo>
                  <a:lnTo>
                    <a:pt x="21" y="363"/>
                  </a:lnTo>
                  <a:lnTo>
                    <a:pt x="20" y="369"/>
                  </a:lnTo>
                  <a:lnTo>
                    <a:pt x="19" y="376"/>
                  </a:lnTo>
                  <a:lnTo>
                    <a:pt x="16" y="394"/>
                  </a:lnTo>
                  <a:lnTo>
                    <a:pt x="11" y="415"/>
                  </a:lnTo>
                  <a:lnTo>
                    <a:pt x="6" y="427"/>
                  </a:lnTo>
                  <a:lnTo>
                    <a:pt x="3" y="441"/>
                  </a:lnTo>
                  <a:lnTo>
                    <a:pt x="4" y="454"/>
                  </a:lnTo>
                  <a:lnTo>
                    <a:pt x="6" y="470"/>
                  </a:lnTo>
                  <a:lnTo>
                    <a:pt x="6" y="486"/>
                  </a:lnTo>
                  <a:lnTo>
                    <a:pt x="7" y="506"/>
                  </a:lnTo>
                  <a:lnTo>
                    <a:pt x="6" y="526"/>
                  </a:lnTo>
                  <a:lnTo>
                    <a:pt x="5" y="549"/>
                  </a:lnTo>
                  <a:lnTo>
                    <a:pt x="2" y="573"/>
                  </a:lnTo>
                  <a:lnTo>
                    <a:pt x="0" y="600"/>
                  </a:lnTo>
                  <a:lnTo>
                    <a:pt x="28" y="600"/>
                  </a:lnTo>
                  <a:lnTo>
                    <a:pt x="26" y="568"/>
                  </a:lnTo>
                  <a:lnTo>
                    <a:pt x="26" y="541"/>
                  </a:lnTo>
                  <a:lnTo>
                    <a:pt x="26" y="516"/>
                  </a:lnTo>
                  <a:lnTo>
                    <a:pt x="28" y="494"/>
                  </a:lnTo>
                  <a:lnTo>
                    <a:pt x="29" y="473"/>
                  </a:lnTo>
                  <a:lnTo>
                    <a:pt x="32" y="456"/>
                  </a:lnTo>
                  <a:lnTo>
                    <a:pt x="35" y="440"/>
                  </a:lnTo>
                  <a:lnTo>
                    <a:pt x="41" y="428"/>
                  </a:lnTo>
                  <a:lnTo>
                    <a:pt x="46" y="419"/>
                  </a:lnTo>
                  <a:lnTo>
                    <a:pt x="48" y="415"/>
                  </a:lnTo>
                  <a:lnTo>
                    <a:pt x="49" y="413"/>
                  </a:lnTo>
                  <a:lnTo>
                    <a:pt x="51" y="412"/>
                  </a:lnTo>
                  <a:lnTo>
                    <a:pt x="56" y="403"/>
                  </a:lnTo>
                  <a:lnTo>
                    <a:pt x="59" y="397"/>
                  </a:lnTo>
                  <a:lnTo>
                    <a:pt x="60" y="388"/>
                  </a:lnTo>
                  <a:lnTo>
                    <a:pt x="60" y="380"/>
                  </a:lnTo>
                  <a:lnTo>
                    <a:pt x="59" y="372"/>
                  </a:lnTo>
                  <a:lnTo>
                    <a:pt x="58" y="367"/>
                  </a:lnTo>
                  <a:lnTo>
                    <a:pt x="58" y="364"/>
                  </a:lnTo>
                  <a:lnTo>
                    <a:pt x="54" y="348"/>
                  </a:lnTo>
                  <a:lnTo>
                    <a:pt x="55" y="333"/>
                  </a:lnTo>
                  <a:lnTo>
                    <a:pt x="61" y="318"/>
                  </a:lnTo>
                  <a:lnTo>
                    <a:pt x="73" y="305"/>
                  </a:lnTo>
                  <a:lnTo>
                    <a:pt x="77" y="298"/>
                  </a:lnTo>
                  <a:lnTo>
                    <a:pt x="79" y="295"/>
                  </a:lnTo>
                  <a:lnTo>
                    <a:pt x="83" y="293"/>
                  </a:lnTo>
                  <a:lnTo>
                    <a:pt x="86" y="287"/>
                  </a:lnTo>
                  <a:lnTo>
                    <a:pt x="86" y="284"/>
                  </a:lnTo>
                  <a:lnTo>
                    <a:pt x="86" y="283"/>
                  </a:lnTo>
                  <a:lnTo>
                    <a:pt x="87" y="283"/>
                  </a:lnTo>
                  <a:lnTo>
                    <a:pt x="89" y="281"/>
                  </a:lnTo>
                  <a:lnTo>
                    <a:pt x="89" y="277"/>
                  </a:lnTo>
                  <a:lnTo>
                    <a:pt x="89" y="275"/>
                  </a:lnTo>
                  <a:lnTo>
                    <a:pt x="89" y="274"/>
                  </a:lnTo>
                  <a:lnTo>
                    <a:pt x="90" y="274"/>
                  </a:lnTo>
                  <a:lnTo>
                    <a:pt x="91" y="267"/>
                  </a:lnTo>
                  <a:lnTo>
                    <a:pt x="90" y="263"/>
                  </a:lnTo>
                  <a:lnTo>
                    <a:pt x="90" y="260"/>
                  </a:lnTo>
                  <a:lnTo>
                    <a:pt x="90" y="253"/>
                  </a:lnTo>
                  <a:lnTo>
                    <a:pt x="91" y="230"/>
                  </a:lnTo>
                  <a:lnTo>
                    <a:pt x="92" y="221"/>
                  </a:lnTo>
                  <a:lnTo>
                    <a:pt x="95" y="213"/>
                  </a:lnTo>
                  <a:lnTo>
                    <a:pt x="98" y="204"/>
                  </a:lnTo>
                  <a:lnTo>
                    <a:pt x="102" y="198"/>
                  </a:lnTo>
                  <a:lnTo>
                    <a:pt x="106" y="193"/>
                  </a:lnTo>
                  <a:lnTo>
                    <a:pt x="113" y="189"/>
                  </a:lnTo>
                  <a:lnTo>
                    <a:pt x="116" y="160"/>
                  </a:lnTo>
                  <a:lnTo>
                    <a:pt x="119" y="134"/>
                  </a:lnTo>
                  <a:lnTo>
                    <a:pt x="121" y="108"/>
                  </a:lnTo>
                  <a:lnTo>
                    <a:pt x="122" y="85"/>
                  </a:lnTo>
                  <a:lnTo>
                    <a:pt x="121" y="61"/>
                  </a:lnTo>
                  <a:lnTo>
                    <a:pt x="119" y="39"/>
                  </a:lnTo>
                  <a:lnTo>
                    <a:pt x="116" y="19"/>
                  </a:lnTo>
                  <a:lnTo>
                    <a:pt x="11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4" name="Freeform 23"/>
            <p:cNvSpPr>
              <a:spLocks noChangeAspect="1"/>
            </p:cNvSpPr>
            <p:nvPr/>
          </p:nvSpPr>
          <p:spPr bwMode="auto">
            <a:xfrm>
              <a:off x="4023" y="1793"/>
              <a:ext cx="21" cy="22"/>
            </a:xfrm>
            <a:custGeom>
              <a:avLst/>
              <a:gdLst>
                <a:gd name="T0" fmla="*/ 122 w 281"/>
                <a:gd name="T1" fmla="*/ 2 h 295"/>
                <a:gd name="T2" fmla="*/ 107 w 281"/>
                <a:gd name="T3" fmla="*/ 0 h 295"/>
                <a:gd name="T4" fmla="*/ 94 w 281"/>
                <a:gd name="T5" fmla="*/ 0 h 295"/>
                <a:gd name="T6" fmla="*/ 70 w 281"/>
                <a:gd name="T7" fmla="*/ 5 h 295"/>
                <a:gd name="T8" fmla="*/ 47 w 281"/>
                <a:gd name="T9" fmla="*/ 15 h 295"/>
                <a:gd name="T10" fmla="*/ 29 w 281"/>
                <a:gd name="T11" fmla="*/ 31 h 295"/>
                <a:gd name="T12" fmla="*/ 19 w 281"/>
                <a:gd name="T13" fmla="*/ 40 h 295"/>
                <a:gd name="T14" fmla="*/ 13 w 281"/>
                <a:gd name="T15" fmla="*/ 51 h 295"/>
                <a:gd name="T16" fmla="*/ 4 w 281"/>
                <a:gd name="T17" fmla="*/ 73 h 295"/>
                <a:gd name="T18" fmla="*/ 1 w 281"/>
                <a:gd name="T19" fmla="*/ 85 h 295"/>
                <a:gd name="T20" fmla="*/ 0 w 281"/>
                <a:gd name="T21" fmla="*/ 99 h 295"/>
                <a:gd name="T22" fmla="*/ 2 w 281"/>
                <a:gd name="T23" fmla="*/ 128 h 295"/>
                <a:gd name="T24" fmla="*/ 3 w 281"/>
                <a:gd name="T25" fmla="*/ 140 h 295"/>
                <a:gd name="T26" fmla="*/ 6 w 281"/>
                <a:gd name="T27" fmla="*/ 153 h 295"/>
                <a:gd name="T28" fmla="*/ 16 w 281"/>
                <a:gd name="T29" fmla="*/ 178 h 295"/>
                <a:gd name="T30" fmla="*/ 28 w 281"/>
                <a:gd name="T31" fmla="*/ 202 h 295"/>
                <a:gd name="T32" fmla="*/ 45 w 281"/>
                <a:gd name="T33" fmla="*/ 225 h 295"/>
                <a:gd name="T34" fmla="*/ 4 w 281"/>
                <a:gd name="T35" fmla="*/ 277 h 295"/>
                <a:gd name="T36" fmla="*/ 102 w 281"/>
                <a:gd name="T37" fmla="*/ 268 h 295"/>
                <a:gd name="T38" fmla="*/ 115 w 281"/>
                <a:gd name="T39" fmla="*/ 275 h 295"/>
                <a:gd name="T40" fmla="*/ 128 w 281"/>
                <a:gd name="T41" fmla="*/ 283 h 295"/>
                <a:gd name="T42" fmla="*/ 133 w 281"/>
                <a:gd name="T43" fmla="*/ 285 h 295"/>
                <a:gd name="T44" fmla="*/ 139 w 281"/>
                <a:gd name="T45" fmla="*/ 288 h 295"/>
                <a:gd name="T46" fmla="*/ 151 w 281"/>
                <a:gd name="T47" fmla="*/ 292 h 295"/>
                <a:gd name="T48" fmla="*/ 160 w 281"/>
                <a:gd name="T49" fmla="*/ 294 h 295"/>
                <a:gd name="T50" fmla="*/ 173 w 281"/>
                <a:gd name="T51" fmla="*/ 295 h 295"/>
                <a:gd name="T52" fmla="*/ 186 w 281"/>
                <a:gd name="T53" fmla="*/ 295 h 295"/>
                <a:gd name="T54" fmla="*/ 198 w 281"/>
                <a:gd name="T55" fmla="*/ 292 h 295"/>
                <a:gd name="T56" fmla="*/ 211 w 281"/>
                <a:gd name="T57" fmla="*/ 290 h 295"/>
                <a:gd name="T58" fmla="*/ 222 w 281"/>
                <a:gd name="T59" fmla="*/ 286 h 295"/>
                <a:gd name="T60" fmla="*/ 233 w 281"/>
                <a:gd name="T61" fmla="*/ 281 h 295"/>
                <a:gd name="T62" fmla="*/ 237 w 281"/>
                <a:gd name="T63" fmla="*/ 276 h 295"/>
                <a:gd name="T64" fmla="*/ 239 w 281"/>
                <a:gd name="T65" fmla="*/ 274 h 295"/>
                <a:gd name="T66" fmla="*/ 239 w 281"/>
                <a:gd name="T67" fmla="*/ 273 h 295"/>
                <a:gd name="T68" fmla="*/ 240 w 281"/>
                <a:gd name="T69" fmla="*/ 273 h 295"/>
                <a:gd name="T70" fmla="*/ 242 w 281"/>
                <a:gd name="T71" fmla="*/ 273 h 295"/>
                <a:gd name="T72" fmla="*/ 253 w 281"/>
                <a:gd name="T73" fmla="*/ 265 h 295"/>
                <a:gd name="T74" fmla="*/ 260 w 281"/>
                <a:gd name="T75" fmla="*/ 255 h 295"/>
                <a:gd name="T76" fmla="*/ 267 w 281"/>
                <a:gd name="T77" fmla="*/ 244 h 295"/>
                <a:gd name="T78" fmla="*/ 269 w 281"/>
                <a:gd name="T79" fmla="*/ 237 h 295"/>
                <a:gd name="T80" fmla="*/ 269 w 281"/>
                <a:gd name="T81" fmla="*/ 235 h 295"/>
                <a:gd name="T82" fmla="*/ 269 w 281"/>
                <a:gd name="T83" fmla="*/ 234 h 295"/>
                <a:gd name="T84" fmla="*/ 270 w 281"/>
                <a:gd name="T85" fmla="*/ 234 h 295"/>
                <a:gd name="T86" fmla="*/ 272 w 281"/>
                <a:gd name="T87" fmla="*/ 232 h 295"/>
                <a:gd name="T88" fmla="*/ 277 w 281"/>
                <a:gd name="T89" fmla="*/ 221 h 295"/>
                <a:gd name="T90" fmla="*/ 279 w 281"/>
                <a:gd name="T91" fmla="*/ 208 h 295"/>
                <a:gd name="T92" fmla="*/ 281 w 281"/>
                <a:gd name="T93" fmla="*/ 195 h 295"/>
                <a:gd name="T94" fmla="*/ 281 w 281"/>
                <a:gd name="T95" fmla="*/ 181 h 295"/>
                <a:gd name="T96" fmla="*/ 281 w 281"/>
                <a:gd name="T97" fmla="*/ 167 h 295"/>
                <a:gd name="T98" fmla="*/ 272 w 281"/>
                <a:gd name="T99" fmla="*/ 134 h 295"/>
                <a:gd name="T100" fmla="*/ 259 w 281"/>
                <a:gd name="T101" fmla="*/ 102 h 295"/>
                <a:gd name="T102" fmla="*/ 244 w 281"/>
                <a:gd name="T103" fmla="*/ 80 h 295"/>
                <a:gd name="T104" fmla="*/ 226 w 281"/>
                <a:gd name="T105" fmla="*/ 59 h 295"/>
                <a:gd name="T106" fmla="*/ 213 w 281"/>
                <a:gd name="T107" fmla="*/ 46 h 295"/>
                <a:gd name="T108" fmla="*/ 201 w 281"/>
                <a:gd name="T109" fmla="*/ 37 h 295"/>
                <a:gd name="T110" fmla="*/ 189 w 281"/>
                <a:gd name="T111" fmla="*/ 27 h 295"/>
                <a:gd name="T112" fmla="*/ 177 w 281"/>
                <a:gd name="T113" fmla="*/ 20 h 295"/>
                <a:gd name="T114" fmla="*/ 163 w 281"/>
                <a:gd name="T115" fmla="*/ 13 h 295"/>
                <a:gd name="T116" fmla="*/ 150 w 281"/>
                <a:gd name="T117" fmla="*/ 9 h 295"/>
                <a:gd name="T118" fmla="*/ 122 w 281"/>
                <a:gd name="T119" fmla="*/ 2 h 2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1"/>
                <a:gd name="T181" fmla="*/ 0 h 295"/>
                <a:gd name="T182" fmla="*/ 281 w 281"/>
                <a:gd name="T183" fmla="*/ 295 h 29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1" h="295">
                  <a:moveTo>
                    <a:pt x="122" y="2"/>
                  </a:moveTo>
                  <a:lnTo>
                    <a:pt x="10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47" y="15"/>
                  </a:lnTo>
                  <a:lnTo>
                    <a:pt x="29" y="31"/>
                  </a:lnTo>
                  <a:lnTo>
                    <a:pt x="19" y="40"/>
                  </a:lnTo>
                  <a:lnTo>
                    <a:pt x="13" y="51"/>
                  </a:lnTo>
                  <a:lnTo>
                    <a:pt x="4" y="73"/>
                  </a:lnTo>
                  <a:lnTo>
                    <a:pt x="1" y="85"/>
                  </a:lnTo>
                  <a:lnTo>
                    <a:pt x="0" y="99"/>
                  </a:lnTo>
                  <a:lnTo>
                    <a:pt x="2" y="128"/>
                  </a:lnTo>
                  <a:lnTo>
                    <a:pt x="3" y="140"/>
                  </a:lnTo>
                  <a:lnTo>
                    <a:pt x="6" y="153"/>
                  </a:lnTo>
                  <a:lnTo>
                    <a:pt x="16" y="178"/>
                  </a:lnTo>
                  <a:lnTo>
                    <a:pt x="28" y="202"/>
                  </a:lnTo>
                  <a:lnTo>
                    <a:pt x="45" y="225"/>
                  </a:lnTo>
                  <a:lnTo>
                    <a:pt x="4" y="277"/>
                  </a:lnTo>
                  <a:lnTo>
                    <a:pt x="102" y="268"/>
                  </a:lnTo>
                  <a:lnTo>
                    <a:pt x="115" y="275"/>
                  </a:lnTo>
                  <a:lnTo>
                    <a:pt x="128" y="283"/>
                  </a:lnTo>
                  <a:lnTo>
                    <a:pt x="133" y="285"/>
                  </a:lnTo>
                  <a:lnTo>
                    <a:pt x="139" y="288"/>
                  </a:lnTo>
                  <a:lnTo>
                    <a:pt x="151" y="292"/>
                  </a:lnTo>
                  <a:lnTo>
                    <a:pt x="160" y="294"/>
                  </a:lnTo>
                  <a:lnTo>
                    <a:pt x="173" y="295"/>
                  </a:lnTo>
                  <a:lnTo>
                    <a:pt x="186" y="295"/>
                  </a:lnTo>
                  <a:lnTo>
                    <a:pt x="198" y="292"/>
                  </a:lnTo>
                  <a:lnTo>
                    <a:pt x="211" y="290"/>
                  </a:lnTo>
                  <a:lnTo>
                    <a:pt x="222" y="286"/>
                  </a:lnTo>
                  <a:lnTo>
                    <a:pt x="233" y="281"/>
                  </a:lnTo>
                  <a:lnTo>
                    <a:pt x="237" y="276"/>
                  </a:lnTo>
                  <a:lnTo>
                    <a:pt x="239" y="274"/>
                  </a:lnTo>
                  <a:lnTo>
                    <a:pt x="239" y="273"/>
                  </a:lnTo>
                  <a:lnTo>
                    <a:pt x="240" y="273"/>
                  </a:lnTo>
                  <a:lnTo>
                    <a:pt x="242" y="273"/>
                  </a:lnTo>
                  <a:lnTo>
                    <a:pt x="253" y="265"/>
                  </a:lnTo>
                  <a:lnTo>
                    <a:pt x="260" y="255"/>
                  </a:lnTo>
                  <a:lnTo>
                    <a:pt x="267" y="244"/>
                  </a:lnTo>
                  <a:lnTo>
                    <a:pt x="269" y="237"/>
                  </a:lnTo>
                  <a:lnTo>
                    <a:pt x="269" y="235"/>
                  </a:lnTo>
                  <a:lnTo>
                    <a:pt x="269" y="234"/>
                  </a:lnTo>
                  <a:lnTo>
                    <a:pt x="270" y="234"/>
                  </a:lnTo>
                  <a:lnTo>
                    <a:pt x="272" y="232"/>
                  </a:lnTo>
                  <a:lnTo>
                    <a:pt x="277" y="221"/>
                  </a:lnTo>
                  <a:lnTo>
                    <a:pt x="279" y="208"/>
                  </a:lnTo>
                  <a:lnTo>
                    <a:pt x="281" y="195"/>
                  </a:lnTo>
                  <a:lnTo>
                    <a:pt x="281" y="181"/>
                  </a:lnTo>
                  <a:lnTo>
                    <a:pt x="281" y="167"/>
                  </a:lnTo>
                  <a:lnTo>
                    <a:pt x="272" y="134"/>
                  </a:lnTo>
                  <a:lnTo>
                    <a:pt x="259" y="102"/>
                  </a:lnTo>
                  <a:lnTo>
                    <a:pt x="244" y="80"/>
                  </a:lnTo>
                  <a:lnTo>
                    <a:pt x="226" y="59"/>
                  </a:lnTo>
                  <a:lnTo>
                    <a:pt x="213" y="46"/>
                  </a:lnTo>
                  <a:lnTo>
                    <a:pt x="201" y="37"/>
                  </a:lnTo>
                  <a:lnTo>
                    <a:pt x="189" y="27"/>
                  </a:lnTo>
                  <a:lnTo>
                    <a:pt x="177" y="20"/>
                  </a:lnTo>
                  <a:lnTo>
                    <a:pt x="163" y="13"/>
                  </a:lnTo>
                  <a:lnTo>
                    <a:pt x="150" y="9"/>
                  </a:lnTo>
                  <a:lnTo>
                    <a:pt x="122" y="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078" name="Picture 24" descr="yeast2"/>
          <p:cNvPicPr>
            <a:picLocks noChangeAspect="1" noChangeArrowheads="1"/>
          </p:cNvPicPr>
          <p:nvPr/>
        </p:nvPicPr>
        <p:blipFill>
          <a:blip r:embed="rId4" cstate="print"/>
          <a:srcRect l="44333" t="32333" r="36000" b="45334"/>
          <a:stretch>
            <a:fillRect/>
          </a:stretch>
        </p:blipFill>
        <p:spPr bwMode="auto">
          <a:xfrm>
            <a:off x="325438" y="1092200"/>
            <a:ext cx="3349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76200" y="2095500"/>
            <a:ext cx="382588" cy="685800"/>
            <a:chOff x="1104" y="1632"/>
            <a:chExt cx="241" cy="432"/>
          </a:xfrm>
        </p:grpSpPr>
        <p:sp>
          <p:nvSpPr>
            <p:cNvPr id="3148" name="Line 26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9" name="Line 27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0" name="Line 28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1" name="Line 29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2" name="Oval 30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3" name="Oval 31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4" name="Line 32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5" name="Line 33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515938" y="2114550"/>
            <a:ext cx="382587" cy="685800"/>
            <a:chOff x="1104" y="1632"/>
            <a:chExt cx="241" cy="432"/>
          </a:xfrm>
        </p:grpSpPr>
        <p:sp>
          <p:nvSpPr>
            <p:cNvPr id="3140" name="Line 35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1" name="Line 36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2" name="Line 37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3" name="Line 38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4" name="Oval 39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5" name="Oval 40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6" name="Line 41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7" name="Line 42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914400" y="2114550"/>
            <a:ext cx="382588" cy="685800"/>
            <a:chOff x="1104" y="1632"/>
            <a:chExt cx="241" cy="432"/>
          </a:xfrm>
        </p:grpSpPr>
        <p:sp>
          <p:nvSpPr>
            <p:cNvPr id="3132" name="Line 44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3" name="Line 45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4" name="Line 46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5" name="Line 47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6" name="Oval 48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7" name="Oval 49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8" name="Line 50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9" name="Line 51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1354138" y="2133600"/>
            <a:ext cx="382587" cy="685800"/>
            <a:chOff x="1104" y="1632"/>
            <a:chExt cx="241" cy="432"/>
          </a:xfrm>
        </p:grpSpPr>
        <p:sp>
          <p:nvSpPr>
            <p:cNvPr id="3124" name="Line 53"/>
            <p:cNvSpPr>
              <a:spLocks noChangeShapeType="1"/>
            </p:cNvSpPr>
            <p:nvPr/>
          </p:nvSpPr>
          <p:spPr bwMode="auto">
            <a:xfrm>
              <a:off x="1248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5" name="Line 54"/>
            <p:cNvSpPr>
              <a:spLocks noChangeShapeType="1"/>
            </p:cNvSpPr>
            <p:nvPr/>
          </p:nvSpPr>
          <p:spPr bwMode="auto">
            <a:xfrm>
              <a:off x="1344" y="1728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6" name="Line 55"/>
            <p:cNvSpPr>
              <a:spLocks noChangeShapeType="1"/>
            </p:cNvSpPr>
            <p:nvPr/>
          </p:nvSpPr>
          <p:spPr bwMode="auto">
            <a:xfrm>
              <a:off x="1248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7" name="Line 56"/>
            <p:cNvSpPr>
              <a:spLocks noChangeShapeType="1"/>
            </p:cNvSpPr>
            <p:nvPr/>
          </p:nvSpPr>
          <p:spPr bwMode="auto">
            <a:xfrm flipH="1">
              <a:off x="1296" y="1968"/>
              <a:ext cx="48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8" name="Oval 57"/>
            <p:cNvSpPr>
              <a:spLocks noChangeArrowheads="1"/>
            </p:cNvSpPr>
            <p:nvPr/>
          </p:nvSpPr>
          <p:spPr bwMode="auto">
            <a:xfrm>
              <a:off x="1248" y="1680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9" name="Oval 58"/>
            <p:cNvSpPr>
              <a:spLocks noChangeArrowheads="1"/>
            </p:cNvSpPr>
            <p:nvPr/>
          </p:nvSpPr>
          <p:spPr bwMode="auto">
            <a:xfrm>
              <a:off x="1104" y="1632"/>
              <a:ext cx="96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0" name="Line 59"/>
            <p:cNvSpPr>
              <a:spLocks noChangeShapeType="1"/>
            </p:cNvSpPr>
            <p:nvPr/>
          </p:nvSpPr>
          <p:spPr bwMode="auto">
            <a:xfrm flipH="1" flipV="1">
              <a:off x="1176" y="1680"/>
              <a:ext cx="6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1" name="Line 60"/>
            <p:cNvSpPr>
              <a:spLocks noChangeShapeType="1"/>
            </p:cNvSpPr>
            <p:nvPr/>
          </p:nvSpPr>
          <p:spPr bwMode="auto">
            <a:xfrm>
              <a:off x="1248" y="192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1661" name="Rectangle 61"/>
          <p:cNvSpPr>
            <a:spLocks noChangeAspect="1" noChangeArrowheads="1"/>
          </p:cNvSpPr>
          <p:nvPr/>
        </p:nvSpPr>
        <p:spPr bwMode="auto">
          <a:xfrm>
            <a:off x="19050" y="3505200"/>
            <a:ext cx="1600200" cy="104457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2" name="Line 62"/>
          <p:cNvSpPr>
            <a:spLocks noChangeAspect="1" noChangeShapeType="1"/>
          </p:cNvSpPr>
          <p:nvPr/>
        </p:nvSpPr>
        <p:spPr bwMode="auto">
          <a:xfrm>
            <a:off x="387350" y="3873500"/>
            <a:ext cx="0" cy="676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3" name="Line 63"/>
          <p:cNvSpPr>
            <a:spLocks noChangeAspect="1" noChangeShapeType="1"/>
          </p:cNvSpPr>
          <p:nvPr/>
        </p:nvSpPr>
        <p:spPr bwMode="auto">
          <a:xfrm>
            <a:off x="511175" y="4181475"/>
            <a:ext cx="0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4" name="Line 64"/>
          <p:cNvSpPr>
            <a:spLocks noChangeAspect="1" noChangeShapeType="1"/>
          </p:cNvSpPr>
          <p:nvPr/>
        </p:nvSpPr>
        <p:spPr bwMode="auto">
          <a:xfrm>
            <a:off x="758825" y="3687763"/>
            <a:ext cx="0" cy="862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5" name="Line 65"/>
          <p:cNvSpPr>
            <a:spLocks noChangeAspect="1" noChangeShapeType="1"/>
          </p:cNvSpPr>
          <p:nvPr/>
        </p:nvSpPr>
        <p:spPr bwMode="auto">
          <a:xfrm>
            <a:off x="1066800" y="4365625"/>
            <a:ext cx="0" cy="184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6" name="Line 66"/>
          <p:cNvSpPr>
            <a:spLocks noChangeAspect="1" noChangeShapeType="1"/>
          </p:cNvSpPr>
          <p:nvPr/>
        </p:nvSpPr>
        <p:spPr bwMode="auto">
          <a:xfrm>
            <a:off x="696913" y="4305300"/>
            <a:ext cx="0" cy="244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7" name="Line 67"/>
          <p:cNvSpPr>
            <a:spLocks noChangeAspect="1" noChangeShapeType="1"/>
          </p:cNvSpPr>
          <p:nvPr/>
        </p:nvSpPr>
        <p:spPr bwMode="auto">
          <a:xfrm>
            <a:off x="571500" y="4427538"/>
            <a:ext cx="0" cy="122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8" name="Line 68"/>
          <p:cNvSpPr>
            <a:spLocks noChangeAspect="1" noChangeShapeType="1"/>
          </p:cNvSpPr>
          <p:nvPr/>
        </p:nvSpPr>
        <p:spPr bwMode="auto">
          <a:xfrm>
            <a:off x="141288" y="424497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69" name="Line 69"/>
          <p:cNvSpPr>
            <a:spLocks noChangeAspect="1" noChangeShapeType="1"/>
          </p:cNvSpPr>
          <p:nvPr/>
        </p:nvSpPr>
        <p:spPr bwMode="auto">
          <a:xfrm>
            <a:off x="879475" y="3935413"/>
            <a:ext cx="0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0" name="Line 70"/>
          <p:cNvSpPr>
            <a:spLocks noChangeAspect="1" noChangeShapeType="1"/>
          </p:cNvSpPr>
          <p:nvPr/>
        </p:nvSpPr>
        <p:spPr bwMode="auto">
          <a:xfrm>
            <a:off x="1127125" y="424497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1" name="Line 71"/>
          <p:cNvSpPr>
            <a:spLocks noChangeAspect="1" noChangeShapeType="1"/>
          </p:cNvSpPr>
          <p:nvPr/>
        </p:nvSpPr>
        <p:spPr bwMode="auto">
          <a:xfrm>
            <a:off x="1371600" y="3751263"/>
            <a:ext cx="0" cy="798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1672" name="Text Box 72"/>
          <p:cNvSpPr txBox="1">
            <a:spLocks noChangeAspect="1" noChangeArrowheads="1"/>
          </p:cNvSpPr>
          <p:nvPr/>
        </p:nvSpPr>
        <p:spPr bwMode="auto">
          <a:xfrm>
            <a:off x="-28575" y="3495675"/>
            <a:ext cx="450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</a:rPr>
              <a:t>MS</a:t>
            </a:r>
          </a:p>
        </p:txBody>
      </p: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381000" y="3200400"/>
            <a:ext cx="1600200" cy="1066800"/>
            <a:chOff x="4608" y="1248"/>
            <a:chExt cx="1008" cy="672"/>
          </a:xfrm>
        </p:grpSpPr>
        <p:sp>
          <p:nvSpPr>
            <p:cNvPr id="3112" name="Rectangle 74"/>
            <p:cNvSpPr>
              <a:spLocks noChangeAspect="1" noChangeArrowheads="1"/>
            </p:cNvSpPr>
            <p:nvPr/>
          </p:nvSpPr>
          <p:spPr bwMode="auto">
            <a:xfrm>
              <a:off x="4608" y="1248"/>
              <a:ext cx="1008" cy="6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" name="Line 75"/>
            <p:cNvSpPr>
              <a:spLocks noChangeAspect="1" noChangeShapeType="1"/>
            </p:cNvSpPr>
            <p:nvPr/>
          </p:nvSpPr>
          <p:spPr bwMode="auto">
            <a:xfrm>
              <a:off x="4840" y="1481"/>
              <a:ext cx="0" cy="4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4" name="Line 76"/>
            <p:cNvSpPr>
              <a:spLocks noChangeAspect="1" noChangeShapeType="1"/>
            </p:cNvSpPr>
            <p:nvPr/>
          </p:nvSpPr>
          <p:spPr bwMode="auto">
            <a:xfrm>
              <a:off x="4918" y="1674"/>
              <a:ext cx="0" cy="2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5" name="Line 77"/>
            <p:cNvSpPr>
              <a:spLocks noChangeAspect="1" noChangeShapeType="1"/>
            </p:cNvSpPr>
            <p:nvPr/>
          </p:nvSpPr>
          <p:spPr bwMode="auto">
            <a:xfrm>
              <a:off x="5268" y="1790"/>
              <a:ext cx="0" cy="1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6" name="Line 78"/>
            <p:cNvSpPr>
              <a:spLocks noChangeAspect="1" noChangeShapeType="1"/>
            </p:cNvSpPr>
            <p:nvPr/>
          </p:nvSpPr>
          <p:spPr bwMode="auto">
            <a:xfrm>
              <a:off x="5035" y="1752"/>
              <a:ext cx="0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7" name="Line 79"/>
            <p:cNvSpPr>
              <a:spLocks noChangeAspect="1" noChangeShapeType="1"/>
            </p:cNvSpPr>
            <p:nvPr/>
          </p:nvSpPr>
          <p:spPr bwMode="auto">
            <a:xfrm>
              <a:off x="4956" y="1829"/>
              <a:ext cx="0" cy="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8" name="Line 80"/>
            <p:cNvSpPr>
              <a:spLocks noChangeAspect="1" noChangeShapeType="1"/>
            </p:cNvSpPr>
            <p:nvPr/>
          </p:nvSpPr>
          <p:spPr bwMode="auto">
            <a:xfrm>
              <a:off x="4685" y="1714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9" name="Line 81"/>
            <p:cNvSpPr>
              <a:spLocks noChangeAspect="1" noChangeShapeType="1"/>
            </p:cNvSpPr>
            <p:nvPr/>
          </p:nvSpPr>
          <p:spPr bwMode="auto">
            <a:xfrm>
              <a:off x="5150" y="1519"/>
              <a:ext cx="0" cy="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0" name="Line 82"/>
            <p:cNvSpPr>
              <a:spLocks noChangeAspect="1" noChangeShapeType="1"/>
            </p:cNvSpPr>
            <p:nvPr/>
          </p:nvSpPr>
          <p:spPr bwMode="auto">
            <a:xfrm>
              <a:off x="5184" y="1714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1" name="Line 83"/>
            <p:cNvSpPr>
              <a:spLocks noChangeAspect="1" noChangeShapeType="1"/>
            </p:cNvSpPr>
            <p:nvPr/>
          </p:nvSpPr>
          <p:spPr bwMode="auto">
            <a:xfrm>
              <a:off x="5520" y="1584"/>
              <a:ext cx="0" cy="3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2" name="Text Box 84"/>
            <p:cNvSpPr txBox="1">
              <a:spLocks noChangeAspect="1" noChangeArrowheads="1"/>
            </p:cNvSpPr>
            <p:nvPr/>
          </p:nvSpPr>
          <p:spPr bwMode="auto">
            <a:xfrm>
              <a:off x="4653" y="1296"/>
              <a:ext cx="483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</a:rPr>
                <a:t>MS/MS</a:t>
              </a:r>
            </a:p>
          </p:txBody>
        </p:sp>
        <p:sp>
          <p:nvSpPr>
            <p:cNvPr id="3123" name="Line 85"/>
            <p:cNvSpPr>
              <a:spLocks noChangeAspect="1" noChangeShapeType="1"/>
            </p:cNvSpPr>
            <p:nvPr/>
          </p:nvSpPr>
          <p:spPr bwMode="auto">
            <a:xfrm>
              <a:off x="5364" y="1776"/>
              <a:ext cx="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96" name="Rectangle 86"/>
          <p:cNvSpPr>
            <a:spLocks noChangeArrowheads="1"/>
          </p:cNvSpPr>
          <p:nvPr/>
        </p:nvSpPr>
        <p:spPr bwMode="auto">
          <a:xfrm>
            <a:off x="1787525" y="914400"/>
            <a:ext cx="25495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Biological System</a:t>
            </a:r>
          </a:p>
        </p:txBody>
      </p:sp>
      <p:sp>
        <p:nvSpPr>
          <p:cNvPr id="281689" name="Rectangle 89"/>
          <p:cNvSpPr>
            <a:spLocks noChangeArrowheads="1"/>
          </p:cNvSpPr>
          <p:nvPr/>
        </p:nvSpPr>
        <p:spPr bwMode="auto">
          <a:xfrm>
            <a:off x="2470150" y="2270125"/>
            <a:ext cx="11826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Samples</a:t>
            </a:r>
          </a:p>
        </p:txBody>
      </p:sp>
      <p:sp>
        <p:nvSpPr>
          <p:cNvPr id="281690" name="Rectangle 90"/>
          <p:cNvSpPr>
            <a:spLocks noChangeArrowheads="1"/>
          </p:cNvSpPr>
          <p:nvPr/>
        </p:nvSpPr>
        <p:spPr bwMode="auto">
          <a:xfrm>
            <a:off x="763588" y="4983163"/>
            <a:ext cx="459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Information about each sample</a:t>
            </a:r>
          </a:p>
        </p:txBody>
      </p:sp>
      <p:sp>
        <p:nvSpPr>
          <p:cNvPr id="281691" name="Rectangle 91"/>
          <p:cNvSpPr>
            <a:spLocks noChangeArrowheads="1"/>
          </p:cNvSpPr>
          <p:nvPr/>
        </p:nvSpPr>
        <p:spPr bwMode="auto">
          <a:xfrm>
            <a:off x="103188" y="6340475"/>
            <a:ext cx="59166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Information about the biological system</a:t>
            </a:r>
          </a:p>
        </p:txBody>
      </p:sp>
      <p:sp>
        <p:nvSpPr>
          <p:cNvPr id="281692" name="Line 92"/>
          <p:cNvSpPr>
            <a:spLocks noChangeShapeType="1"/>
          </p:cNvSpPr>
          <p:nvPr/>
        </p:nvSpPr>
        <p:spPr bwMode="auto">
          <a:xfrm>
            <a:off x="3062288" y="1431925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3" name="Line 93"/>
          <p:cNvSpPr>
            <a:spLocks noChangeShapeType="1"/>
          </p:cNvSpPr>
          <p:nvPr/>
        </p:nvSpPr>
        <p:spPr bwMode="auto">
          <a:xfrm>
            <a:off x="3062288" y="2787650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4" name="Line 94"/>
          <p:cNvSpPr>
            <a:spLocks noChangeShapeType="1"/>
          </p:cNvSpPr>
          <p:nvPr/>
        </p:nvSpPr>
        <p:spPr bwMode="auto">
          <a:xfrm>
            <a:off x="3062288" y="5500688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1695" name="Rectangle 95"/>
          <p:cNvSpPr>
            <a:spLocks noChangeArrowheads="1"/>
          </p:cNvSpPr>
          <p:nvPr/>
        </p:nvSpPr>
        <p:spPr bwMode="auto">
          <a:xfrm>
            <a:off x="2016125" y="3627438"/>
            <a:ext cx="2089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>
                <a:latin typeface="Comic Sans MS" pitchFamily="66" charset="0"/>
              </a:rPr>
              <a:t>Measurements</a:t>
            </a:r>
          </a:p>
        </p:txBody>
      </p:sp>
      <p:sp>
        <p:nvSpPr>
          <p:cNvPr id="281696" name="Line 96"/>
          <p:cNvSpPr>
            <a:spLocks noChangeShapeType="1"/>
          </p:cNvSpPr>
          <p:nvPr/>
        </p:nvSpPr>
        <p:spPr bwMode="auto">
          <a:xfrm>
            <a:off x="3062288" y="4144963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8" name="Rectangle 98"/>
          <p:cNvSpPr>
            <a:spLocks noChangeArrowheads="1"/>
          </p:cNvSpPr>
          <p:nvPr/>
        </p:nvSpPr>
        <p:spPr bwMode="auto">
          <a:xfrm>
            <a:off x="6161442" y="4615926"/>
            <a:ext cx="2165657" cy="123110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atin typeface="Comic Sans MS" pitchFamily="66" charset="0"/>
              </a:rPr>
              <a:t>What does the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sample </a:t>
            </a:r>
            <a:r>
              <a:rPr lang="en-US" sz="2000" b="1" dirty="0">
                <a:latin typeface="Comic Sans MS" pitchFamily="66" charset="0"/>
              </a:rPr>
              <a:t>contain? </a:t>
            </a:r>
          </a:p>
          <a:p>
            <a:pPr algn="ctr"/>
            <a:r>
              <a:rPr lang="en-US" sz="2000" b="1" dirty="0">
                <a:latin typeface="Comic Sans MS" pitchFamily="66" charset="0"/>
              </a:rPr>
              <a:t> 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How </a:t>
            </a:r>
            <a:r>
              <a:rPr lang="en-US" sz="2000" b="1" dirty="0">
                <a:latin typeface="Comic Sans MS" pitchFamily="66" charset="0"/>
              </a:rPr>
              <a:t>much?</a:t>
            </a:r>
          </a:p>
        </p:txBody>
      </p:sp>
      <p:sp>
        <p:nvSpPr>
          <p:cNvPr id="3109" name="Line 99"/>
          <p:cNvSpPr>
            <a:spLocks noChangeShapeType="1"/>
          </p:cNvSpPr>
          <p:nvPr/>
        </p:nvSpPr>
        <p:spPr bwMode="auto">
          <a:xfrm flipV="1">
            <a:off x="5400675" y="4648199"/>
            <a:ext cx="695325" cy="4857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10" name="Line 100"/>
          <p:cNvSpPr>
            <a:spLocks noChangeShapeType="1"/>
          </p:cNvSpPr>
          <p:nvPr/>
        </p:nvSpPr>
        <p:spPr bwMode="auto">
          <a:xfrm>
            <a:off x="5410200" y="525780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Proteomics Informatics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103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89"/>
          <p:cNvSpPr>
            <a:spLocks noChangeArrowheads="1"/>
          </p:cNvSpPr>
          <p:nvPr/>
        </p:nvSpPr>
        <p:spPr bwMode="auto">
          <a:xfrm>
            <a:off x="3308687" y="1371600"/>
            <a:ext cx="191719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Experimental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Design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6" name="Rectangle 89"/>
          <p:cNvSpPr>
            <a:spLocks noChangeArrowheads="1"/>
          </p:cNvSpPr>
          <p:nvPr/>
        </p:nvSpPr>
        <p:spPr bwMode="auto">
          <a:xfrm>
            <a:off x="3461088" y="4278868"/>
            <a:ext cx="20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i="1" dirty="0" smtClean="0">
                <a:latin typeface="Comic Sans MS" pitchFamily="66" charset="0"/>
              </a:rPr>
              <a:t>Data Analysis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7" name="Rectangle 89"/>
          <p:cNvSpPr>
            <a:spLocks noChangeArrowheads="1"/>
          </p:cNvSpPr>
          <p:nvPr/>
        </p:nvSpPr>
        <p:spPr bwMode="auto">
          <a:xfrm>
            <a:off x="3491675" y="5433536"/>
            <a:ext cx="176170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i="1" dirty="0" smtClean="0">
                <a:latin typeface="Comic Sans MS" pitchFamily="66" charset="0"/>
              </a:rPr>
              <a:t>Information</a:t>
            </a:r>
          </a:p>
          <a:p>
            <a:r>
              <a:rPr lang="en-US" sz="2400" b="1" i="1" dirty="0" smtClean="0">
                <a:latin typeface="Comic Sans MS" pitchFamily="66" charset="0"/>
              </a:rPr>
              <a:t>Integration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8" name="Rectangle 89"/>
          <p:cNvSpPr>
            <a:spLocks noChangeArrowheads="1"/>
          </p:cNvSpPr>
          <p:nvPr/>
        </p:nvSpPr>
        <p:spPr bwMode="auto">
          <a:xfrm>
            <a:off x="3445777" y="2743200"/>
            <a:ext cx="169277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 dirty="0" smtClean="0">
                <a:latin typeface="Comic Sans MS" pitchFamily="66" charset="0"/>
              </a:rPr>
              <a:t>Sample</a:t>
            </a:r>
          </a:p>
          <a:p>
            <a:pPr algn="ctr"/>
            <a:r>
              <a:rPr lang="en-US" sz="2400" b="1" i="1" dirty="0" smtClean="0">
                <a:latin typeface="Comic Sans MS" pitchFamily="66" charset="0"/>
              </a:rPr>
              <a:t>Preparation</a:t>
            </a:r>
            <a:endParaRPr lang="en-US" sz="2400" b="1" i="1" dirty="0">
              <a:latin typeface="Comic Sans MS" pitchFamily="66" charset="0"/>
            </a:endParaRPr>
          </a:p>
        </p:txBody>
      </p:sp>
      <p:sp>
        <p:nvSpPr>
          <p:cNvPr id="109" name="Rectangle 98"/>
          <p:cNvSpPr>
            <a:spLocks noChangeArrowheads="1"/>
          </p:cNvSpPr>
          <p:nvPr/>
        </p:nvSpPr>
        <p:spPr bwMode="auto">
          <a:xfrm>
            <a:off x="6161314" y="4615544"/>
            <a:ext cx="2165657" cy="123110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atin typeface="Comic Sans MS" pitchFamily="66" charset="0"/>
              </a:rPr>
              <a:t>What does the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sample </a:t>
            </a:r>
            <a:r>
              <a:rPr lang="en-US" sz="2000" b="1" dirty="0">
                <a:latin typeface="Comic Sans MS" pitchFamily="66" charset="0"/>
              </a:rPr>
              <a:t>contain? </a:t>
            </a:r>
          </a:p>
          <a:p>
            <a:pPr algn="ctr"/>
            <a:r>
              <a:rPr lang="en-US" sz="2000" b="1" dirty="0">
                <a:latin typeface="Comic Sans MS" pitchFamily="66" charset="0"/>
              </a:rPr>
              <a:t> 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Comic Sans MS" pitchFamily="66" charset="0"/>
              </a:rPr>
              <a:t>How </a:t>
            </a:r>
            <a:r>
              <a:rPr lang="en-US" sz="2000" b="1" dirty="0">
                <a:solidFill>
                  <a:srgbClr val="C00000"/>
                </a:solidFill>
                <a:latin typeface="Comic Sans MS" pitchFamily="66" charset="0"/>
              </a:rPr>
              <a:t>much?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5"/>
          <p:cNvSpPr txBox="1">
            <a:spLocks noChangeArrowheads="1"/>
          </p:cNvSpPr>
          <p:nvPr/>
        </p:nvSpPr>
        <p:spPr bwMode="auto">
          <a:xfrm>
            <a:off x="33575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6867" name="TextBox 6"/>
          <p:cNvSpPr txBox="1">
            <a:spLocks noChangeArrowheads="1"/>
          </p:cNvSpPr>
          <p:nvPr/>
        </p:nvSpPr>
        <p:spPr bwMode="auto">
          <a:xfrm>
            <a:off x="36766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6868" name="TextBox 7"/>
          <p:cNvSpPr txBox="1">
            <a:spLocks noChangeArrowheads="1"/>
          </p:cNvSpPr>
          <p:nvPr/>
        </p:nvSpPr>
        <p:spPr bwMode="auto">
          <a:xfrm>
            <a:off x="39274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4290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 bwMode="auto">
          <a:xfrm rot="5400000">
            <a:off x="4645025" y="6429375"/>
            <a:ext cx="714375" cy="31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 rot="5400000">
            <a:off x="4930775" y="6572250"/>
            <a:ext cx="428625" cy="31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 rot="5400000">
            <a:off x="5180807" y="6679406"/>
            <a:ext cx="214312" cy="31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43021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700000">
            <a:off x="3968750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900000" flipH="1">
            <a:off x="4635500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6" name="TextBox 29"/>
          <p:cNvSpPr txBox="1">
            <a:spLocks noChangeArrowheads="1"/>
          </p:cNvSpPr>
          <p:nvPr/>
        </p:nvSpPr>
        <p:spPr bwMode="auto">
          <a:xfrm>
            <a:off x="3143250" y="40386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36877" name="TextBox 30"/>
          <p:cNvSpPr txBox="1">
            <a:spLocks noChangeArrowheads="1"/>
          </p:cNvSpPr>
          <p:nvPr/>
        </p:nvSpPr>
        <p:spPr bwMode="auto">
          <a:xfrm>
            <a:off x="5092700" y="4071938"/>
            <a:ext cx="1093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Heavy</a:t>
            </a:r>
          </a:p>
        </p:txBody>
      </p:sp>
      <p:sp>
        <p:nvSpPr>
          <p:cNvPr id="36878" name="TextBox 37"/>
          <p:cNvSpPr txBox="1">
            <a:spLocks noChangeArrowheads="1"/>
          </p:cNvSpPr>
          <p:nvPr/>
        </p:nvSpPr>
        <p:spPr bwMode="auto">
          <a:xfrm>
            <a:off x="40005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48736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373062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48736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373062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48736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373062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 bwMode="auto">
          <a:xfrm>
            <a:off x="6715125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8" name="Straight Connector 37"/>
          <p:cNvCxnSpPr/>
          <p:nvPr/>
        </p:nvCxnSpPr>
        <p:spPr bwMode="auto">
          <a:xfrm rot="5400000">
            <a:off x="6786563" y="6429375"/>
            <a:ext cx="71437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 bwMode="auto">
          <a:xfrm rot="5400000">
            <a:off x="7051675" y="6335713"/>
            <a:ext cx="900113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88" name="TextBox 27"/>
          <p:cNvSpPr txBox="1">
            <a:spLocks noChangeArrowheads="1"/>
          </p:cNvSpPr>
          <p:nvPr/>
        </p:nvSpPr>
        <p:spPr bwMode="auto">
          <a:xfrm>
            <a:off x="6786563" y="5967413"/>
            <a:ext cx="371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36889" name="TextBox 28"/>
          <p:cNvSpPr txBox="1">
            <a:spLocks noChangeArrowheads="1"/>
          </p:cNvSpPr>
          <p:nvPr/>
        </p:nvSpPr>
        <p:spPr bwMode="auto">
          <a:xfrm>
            <a:off x="7502525" y="5786438"/>
            <a:ext cx="407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945188" y="6215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91" name="TextBox 7"/>
          <p:cNvSpPr txBox="1">
            <a:spLocks noChangeArrowheads="1"/>
          </p:cNvSpPr>
          <p:nvPr/>
        </p:nvSpPr>
        <p:spPr bwMode="auto">
          <a:xfrm>
            <a:off x="51403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892" name="TextBox 7"/>
          <p:cNvSpPr txBox="1">
            <a:spLocks noChangeArrowheads="1"/>
          </p:cNvSpPr>
          <p:nvPr/>
        </p:nvSpPr>
        <p:spPr bwMode="auto">
          <a:xfrm>
            <a:off x="7880350" y="5643563"/>
            <a:ext cx="11922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MS/MS</a:t>
            </a:r>
          </a:p>
        </p:txBody>
      </p:sp>
      <p:sp>
        <p:nvSpPr>
          <p:cNvPr id="36893" name="Text Box 10"/>
          <p:cNvSpPr txBox="1">
            <a:spLocks noChangeArrowheads="1"/>
          </p:cNvSpPr>
          <p:nvPr/>
        </p:nvSpPr>
        <p:spPr bwMode="auto">
          <a:xfrm>
            <a:off x="955519" y="0"/>
            <a:ext cx="72218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Isobaric Peptide Labeling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29500" y="5715000"/>
            <a:ext cx="428625" cy="1071563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811963" y="5715000"/>
            <a:ext cx="428625" cy="10715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2900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85750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5787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00062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556" y="6581001"/>
            <a:ext cx="2278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200" dirty="0" smtClean="0"/>
              <a:t>Ross et al. MCP 3 (2004) 1154</a:t>
            </a:r>
            <a:endParaRPr lang="nb-NO" sz="12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099175" y="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099175" y="22987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099175" y="45974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040063" y="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040063" y="22987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040063" y="45974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0" y="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0" y="22987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0" y="4597400"/>
            <a:ext cx="3044825" cy="229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23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0"/>
            <a:ext cx="1998662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4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0075" y="0"/>
            <a:ext cx="286067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5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286000"/>
            <a:ext cx="286385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6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1075" y="2286000"/>
            <a:ext cx="204152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7" name="Picture 2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97613" y="2286000"/>
            <a:ext cx="264795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8" name="Picture 2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625" y="4572000"/>
            <a:ext cx="2062163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9" name="Picture 2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3800" y="4572000"/>
            <a:ext cx="269557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0" name="Picture 3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71838" y="4572000"/>
            <a:ext cx="2728912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1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48400" y="0"/>
            <a:ext cx="274955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4110038" y="3082925"/>
            <a:ext cx="914400" cy="684213"/>
            <a:chOff x="4143372" y="3071810"/>
            <a:chExt cx="914400" cy="684000"/>
          </a:xfrm>
        </p:grpSpPr>
        <p:sp>
          <p:nvSpPr>
            <p:cNvPr id="30" name="Rectangle 29"/>
            <p:cNvSpPr>
              <a:spLocks/>
            </p:cNvSpPr>
            <p:nvPr/>
          </p:nvSpPr>
          <p:spPr>
            <a:xfrm>
              <a:off x="4143372" y="3071810"/>
              <a:ext cx="914400" cy="68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 rot="5400000">
              <a:off x="4700606" y="3684395"/>
              <a:ext cx="14283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4244254" y="3512205"/>
              <a:ext cx="485624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4495045" y="3605837"/>
              <a:ext cx="269791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522" y="1981201"/>
            <a:ext cx="8861478" cy="264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657974" y="0"/>
            <a:ext cx="3804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Isotope distributions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96772" y="4645223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m/z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16022" y="464820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m/z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64172" y="464820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m/z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31530" y="3048000"/>
            <a:ext cx="400110" cy="82650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b="1" dirty="0" smtClean="0"/>
              <a:t>Intensity</a:t>
            </a:r>
            <a:endParaRPr lang="en-US" sz="1400" b="1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Peak Finding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09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436" y="457200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436" y="2125272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1436" y="3784704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466910" y="1989666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m/z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914400"/>
            <a:ext cx="369332" cy="7255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b="1" dirty="0" smtClean="0"/>
              <a:t>Intensity</a:t>
            </a:r>
            <a:endParaRPr lang="en-US" sz="1200" b="1" dirty="0"/>
          </a:p>
        </p:txBody>
      </p:sp>
      <p:sp>
        <p:nvSpPr>
          <p:cNvPr id="14" name="Rectangle 13"/>
          <p:cNvSpPr/>
          <p:nvPr/>
        </p:nvSpPr>
        <p:spPr>
          <a:xfrm>
            <a:off x="3048000" y="685800"/>
            <a:ext cx="110067" cy="6172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724400" y="1444625"/>
          <a:ext cx="2530475" cy="688975"/>
        </p:xfrm>
        <a:graphic>
          <a:graphicData uri="http://schemas.openxmlformats.org/presentationml/2006/ole">
            <p:oleObj spid="_x0000_s212996" name="Equation" r:id="rId7" imgW="1205977" imgH="355446" progId="Equation.3">
              <p:embed/>
            </p:oleObj>
          </a:graphicData>
        </a:graphic>
      </p:graphicFrame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98908" y="1062335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Find maxima of</a:t>
            </a:r>
            <a:endParaRPr lang="en-US" sz="2400" b="1" dirty="0"/>
          </a:p>
        </p:txBody>
      </p:sp>
      <p:pic>
        <p:nvPicPr>
          <p:cNvPr id="9831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1436" y="5384904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Oval 17"/>
          <p:cNvSpPr/>
          <p:nvPr/>
        </p:nvSpPr>
        <p:spPr>
          <a:xfrm>
            <a:off x="982839" y="674511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7706" y="903111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21039" y="1275645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33083" y="1645356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82839" y="2206977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397706" y="2198508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21039" y="2503311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2839" y="4047066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397706" y="3891840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821039" y="4114800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132119" y="2610703"/>
            <a:ext cx="4249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signal in a peak can be</a:t>
            </a:r>
          </a:p>
          <a:p>
            <a:r>
              <a:rPr lang="en-US" sz="2400" b="1" dirty="0" smtClean="0"/>
              <a:t>estimated with the RMSD</a:t>
            </a:r>
            <a:endParaRPr lang="en-US" sz="2400" b="1" dirty="0"/>
          </a:p>
        </p:txBody>
      </p:sp>
      <p:graphicFrame>
        <p:nvGraphicFramePr>
          <p:cNvPr id="32" name="Object 5"/>
          <p:cNvGraphicFramePr>
            <a:graphicFrameLocks noChangeAspect="1"/>
          </p:cNvGraphicFramePr>
          <p:nvPr/>
        </p:nvGraphicFramePr>
        <p:xfrm>
          <a:off x="4114800" y="3377168"/>
          <a:ext cx="4156075" cy="1206500"/>
        </p:xfrm>
        <a:graphic>
          <a:graphicData uri="http://schemas.openxmlformats.org/presentationml/2006/ole">
            <p:oleObj spid="_x0000_s212997" name="Equation" r:id="rId9" imgW="1981200" imgH="622300" progId="Equation.3">
              <p:embed/>
            </p:oleObj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352800" y="4514671"/>
            <a:ext cx="5992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and the signal-to-noise ratio of a peak </a:t>
            </a:r>
          </a:p>
          <a:p>
            <a:r>
              <a:rPr lang="en-US" sz="2400" b="1" dirty="0" smtClean="0"/>
              <a:t>can be estimated by dividing the signal </a:t>
            </a:r>
          </a:p>
          <a:p>
            <a:r>
              <a:rPr lang="en-US" sz="2400" b="1" dirty="0" smtClean="0"/>
              <a:t>with the RMSD of the background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7766778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21184E-6 L -0.2658 -0.000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1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445590" y="0"/>
            <a:ext cx="42290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Background subtraction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8436" y="457200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8436" y="2125272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98436" y="3784704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98436" y="5384904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/>
          <p:cNvCxnSpPr/>
          <p:nvPr/>
        </p:nvCxnSpPr>
        <p:spPr>
          <a:xfrm rot="10800000">
            <a:off x="3301314" y="1968843"/>
            <a:ext cx="2514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3315729" y="3340442"/>
            <a:ext cx="2514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3301314" y="4915929"/>
            <a:ext cx="2514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>
            <a:off x="3301314" y="6248400"/>
            <a:ext cx="2514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10110" y="1989666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m/z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00400" y="914400"/>
            <a:ext cx="369332" cy="7255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b="1" dirty="0" smtClean="0"/>
              <a:t>Intensity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xmlns="" val="231848808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9539" y="1676400"/>
            <a:ext cx="5504923" cy="331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080923" y="0"/>
            <a:ext cx="49584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Estimating peptide quantity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10800000" flipV="1">
            <a:off x="1841157" y="4310520"/>
            <a:ext cx="541020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1341106" y="3121818"/>
            <a:ext cx="2348576" cy="158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57800" y="175260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Peak height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8443" y="1738773"/>
            <a:ext cx="366703" cy="2628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5257800" y="2133600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Curve fitting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800" y="2510135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Peak area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614607" y="2019758"/>
            <a:ext cx="280993" cy="2293242"/>
            <a:chOff x="2614607" y="681037"/>
            <a:chExt cx="280993" cy="2293242"/>
          </a:xfrm>
        </p:grpSpPr>
        <p:cxnSp>
          <p:nvCxnSpPr>
            <p:cNvPr id="23" name="Straight Connector 22"/>
            <p:cNvCxnSpPr/>
            <p:nvPr/>
          </p:nvCxnSpPr>
          <p:spPr>
            <a:xfrm rot="5400000">
              <a:off x="2358575" y="2718247"/>
              <a:ext cx="51206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 flipH="1">
              <a:off x="2676534" y="2752733"/>
              <a:ext cx="433377" cy="475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452689" y="2552700"/>
              <a:ext cx="838197" cy="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2302673" y="2421730"/>
              <a:ext cx="1100138" cy="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1897853" y="2055016"/>
              <a:ext cx="183356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509840" y="2643185"/>
              <a:ext cx="657227" cy="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221701" y="2540790"/>
              <a:ext cx="86202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483645" y="2817022"/>
              <a:ext cx="304799" cy="475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802601" y="1978816"/>
              <a:ext cx="198596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657350" y="1919282"/>
              <a:ext cx="210503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H="1">
              <a:off x="2376480" y="2666999"/>
              <a:ext cx="609600" cy="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1597819" y="1826419"/>
              <a:ext cx="2290765" cy="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852611" y="2095501"/>
              <a:ext cx="1752602" cy="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1743078" y="1957389"/>
              <a:ext cx="202882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1916910" y="2116930"/>
              <a:ext cx="1709738" cy="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5257800" y="1756716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Peak height</a:t>
            </a:r>
            <a:endParaRPr lang="en-US" sz="2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257800" y="2137716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Curve fitting</a:t>
            </a:r>
            <a:endParaRPr lang="en-US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265735" y="4876800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m/z</a:t>
            </a:r>
            <a:endParaRPr lang="en-US" sz="2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371600" y="2435894"/>
            <a:ext cx="492443" cy="114550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 smtClean="0"/>
              <a:t>Intensity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370405643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0" grpId="0"/>
      <p:bldP spid="20" grpId="1"/>
      <p:bldP spid="21" grpId="0"/>
      <p:bldP spid="57" grpId="0"/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161323" y="0"/>
            <a:ext cx="27975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Time dimension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3959" y="2336904"/>
            <a:ext cx="2568964" cy="15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3959" y="3810000"/>
            <a:ext cx="2568964" cy="138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43959" y="6172200"/>
            <a:ext cx="25689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3959" y="1295400"/>
            <a:ext cx="2568964" cy="100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43959" y="609600"/>
            <a:ext cx="25689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3959" y="5016552"/>
            <a:ext cx="2568964" cy="100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>
            <a:off x="-381000" y="3657600"/>
            <a:ext cx="57912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79368" y="1270686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m/z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16344" y="457200"/>
            <a:ext cx="369332" cy="7255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b="1" dirty="0" smtClean="0"/>
              <a:t>Intensity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84402" y="2776500"/>
            <a:ext cx="553998" cy="8049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Time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 cstate="print"/>
          <a:srcRect l="63288" t="62422" r="-40" b="10021"/>
          <a:stretch>
            <a:fillRect/>
          </a:stretch>
        </p:blipFill>
        <p:spPr bwMode="auto">
          <a:xfrm rot="5400000">
            <a:off x="6400800" y="2590800"/>
            <a:ext cx="2895600" cy="16764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696200" y="49530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m/z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9400" y="3048000"/>
            <a:ext cx="369332" cy="44864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b="1" dirty="0" smtClean="0"/>
              <a:t>Time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xmlns="" val="377385045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Sampling</a:t>
            </a:r>
          </a:p>
        </p:txBody>
      </p:sp>
      <p:pic>
        <p:nvPicPr>
          <p:cNvPr id="15364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651000"/>
            <a:ext cx="5205413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1651000"/>
            <a:ext cx="5205413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58972" y="5102423"/>
            <a:ext cx="1473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Retention Time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09800" y="3059692"/>
            <a:ext cx="400110" cy="82650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b="1" dirty="0" smtClean="0"/>
              <a:t>Intensity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2667000" y="2133600"/>
            <a:ext cx="3810000" cy="2895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1238" y="3800475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238" y="990600"/>
            <a:ext cx="4581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414" name="Straight Arrow Connector 15"/>
          <p:cNvCxnSpPr>
            <a:cxnSpLocks noChangeShapeType="1"/>
          </p:cNvCxnSpPr>
          <p:nvPr/>
        </p:nvCxnSpPr>
        <p:spPr bwMode="auto">
          <a:xfrm rot="5400000">
            <a:off x="3582194" y="2934494"/>
            <a:ext cx="533400" cy="1588"/>
          </a:xfrm>
          <a:prstGeom prst="straightConnector1">
            <a:avLst/>
          </a:prstGeom>
          <a:noFill/>
          <a:ln w="31750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17415" name="Straight Arrow Connector 16"/>
          <p:cNvCxnSpPr>
            <a:cxnSpLocks noChangeShapeType="1"/>
          </p:cNvCxnSpPr>
          <p:nvPr/>
        </p:nvCxnSpPr>
        <p:spPr bwMode="auto">
          <a:xfrm>
            <a:off x="3471863" y="2667000"/>
            <a:ext cx="379412" cy="1588"/>
          </a:xfrm>
          <a:prstGeom prst="straightConnector1">
            <a:avLst/>
          </a:prstGeom>
          <a:noFill/>
          <a:ln w="31750" algn="ctr">
            <a:solidFill>
              <a:srgbClr val="C00000"/>
            </a:solidFill>
            <a:round/>
            <a:headEnd type="arrow" w="med" len="med"/>
            <a:tailEnd/>
          </a:ln>
        </p:spPr>
      </p:cxnSp>
      <p:sp>
        <p:nvSpPr>
          <p:cNvPr id="17416" name="TextBox 19"/>
          <p:cNvSpPr txBox="1">
            <a:spLocks noChangeArrowheads="1"/>
          </p:cNvSpPr>
          <p:nvPr/>
        </p:nvSpPr>
        <p:spPr bwMode="auto">
          <a:xfrm>
            <a:off x="3479800" y="2297113"/>
            <a:ext cx="4810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Arial" charset="0"/>
                <a:cs typeface="Arial" charset="0"/>
              </a:rPr>
              <a:t>5%</a:t>
            </a:r>
          </a:p>
        </p:txBody>
      </p:sp>
      <p:cxnSp>
        <p:nvCxnSpPr>
          <p:cNvPr id="17417" name="Straight Arrow Connector 20"/>
          <p:cNvCxnSpPr>
            <a:cxnSpLocks noChangeShapeType="1"/>
          </p:cNvCxnSpPr>
          <p:nvPr/>
        </p:nvCxnSpPr>
        <p:spPr bwMode="auto">
          <a:xfrm rot="5400000">
            <a:off x="3590132" y="5447506"/>
            <a:ext cx="533400" cy="1587"/>
          </a:xfrm>
          <a:prstGeom prst="straightConnector1">
            <a:avLst/>
          </a:prstGeom>
          <a:noFill/>
          <a:ln w="31750" algn="ctr">
            <a:solidFill>
              <a:srgbClr val="C00000"/>
            </a:solidFill>
            <a:round/>
            <a:headEnd/>
            <a:tailEnd/>
          </a:ln>
        </p:spPr>
      </p:cxnSp>
      <p:sp>
        <p:nvSpPr>
          <p:cNvPr id="17418" name="TextBox 11"/>
          <p:cNvSpPr txBox="1">
            <a:spLocks noChangeArrowheads="1"/>
          </p:cNvSpPr>
          <p:nvPr/>
        </p:nvSpPr>
        <p:spPr bwMode="auto">
          <a:xfrm>
            <a:off x="2816225" y="6396038"/>
            <a:ext cx="3476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Acquisition time = 0.05</a:t>
            </a:r>
            <a:r>
              <a:rPr lang="en-US">
                <a:latin typeface="Symbol" pitchFamily="18" charset="2"/>
                <a:cs typeface="Arial" charset="0"/>
              </a:rPr>
              <a:t>s</a:t>
            </a:r>
          </a:p>
        </p:txBody>
      </p:sp>
      <p:cxnSp>
        <p:nvCxnSpPr>
          <p:cNvPr id="17419" name="Straight Arrow Connector 13"/>
          <p:cNvCxnSpPr>
            <a:cxnSpLocks noChangeShapeType="1"/>
          </p:cNvCxnSpPr>
          <p:nvPr/>
        </p:nvCxnSpPr>
        <p:spPr bwMode="auto">
          <a:xfrm>
            <a:off x="3471863" y="5180013"/>
            <a:ext cx="379412" cy="1587"/>
          </a:xfrm>
          <a:prstGeom prst="straightConnector1">
            <a:avLst/>
          </a:prstGeom>
          <a:noFill/>
          <a:ln w="31750" algn="ctr">
            <a:solidFill>
              <a:srgbClr val="C00000"/>
            </a:solidFill>
            <a:round/>
            <a:headEnd type="arrow" w="med" len="med"/>
            <a:tailEnd/>
          </a:ln>
        </p:spPr>
      </p:cxnSp>
      <p:sp>
        <p:nvSpPr>
          <p:cNvPr id="17420" name="TextBox 14"/>
          <p:cNvSpPr txBox="1">
            <a:spLocks noChangeArrowheads="1"/>
          </p:cNvSpPr>
          <p:nvPr/>
        </p:nvSpPr>
        <p:spPr bwMode="auto">
          <a:xfrm>
            <a:off x="3481388" y="4810125"/>
            <a:ext cx="4810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Arial" charset="0"/>
                <a:cs typeface="Arial" charset="0"/>
              </a:rPr>
              <a:t>5%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Sampling</a:t>
            </a:r>
          </a:p>
        </p:txBody>
      </p:sp>
      <p:sp>
        <p:nvSpPr>
          <p:cNvPr id="14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675" y="1125538"/>
            <a:ext cx="6232525" cy="519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Sampling</a:t>
            </a: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TextBox 5"/>
          <p:cNvSpPr txBox="1">
            <a:spLocks noChangeArrowheads="1"/>
          </p:cNvSpPr>
          <p:nvPr/>
        </p:nvSpPr>
        <p:spPr bwMode="auto">
          <a:xfrm>
            <a:off x="3333750" y="1978377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Fractionation</a:t>
            </a:r>
          </a:p>
        </p:txBody>
      </p:sp>
      <p:sp>
        <p:nvSpPr>
          <p:cNvPr id="29703" name="TextBox 6"/>
          <p:cNvSpPr txBox="1">
            <a:spLocks noChangeArrowheads="1"/>
          </p:cNvSpPr>
          <p:nvPr/>
        </p:nvSpPr>
        <p:spPr bwMode="auto">
          <a:xfrm>
            <a:off x="3652837" y="2740201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29704" name="TextBox 7"/>
          <p:cNvSpPr txBox="1">
            <a:spLocks noChangeArrowheads="1"/>
          </p:cNvSpPr>
          <p:nvPr/>
        </p:nvSpPr>
        <p:spPr bwMode="auto">
          <a:xfrm>
            <a:off x="3911189" y="3567112"/>
            <a:ext cx="132279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smtClean="0"/>
              <a:t>LC-MS</a:t>
            </a:r>
            <a:endParaRPr lang="en-US" sz="2800" b="1" dirty="0"/>
          </a:p>
        </p:txBody>
      </p:sp>
      <p:sp>
        <p:nvSpPr>
          <p:cNvPr id="9" name="Oval 8"/>
          <p:cNvSpPr/>
          <p:nvPr/>
        </p:nvSpPr>
        <p:spPr>
          <a:xfrm>
            <a:off x="2719387" y="916869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62137" y="559682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11" name="TextBox 37"/>
          <p:cNvSpPr txBox="1">
            <a:spLocks noChangeArrowheads="1"/>
          </p:cNvSpPr>
          <p:nvPr/>
        </p:nvSpPr>
        <p:spPr bwMode="auto">
          <a:xfrm>
            <a:off x="3976687" y="1223962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633787" y="1052512"/>
            <a:ext cx="914400" cy="3294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948363" y="3290887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6020594" y="4006056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6306344" y="4148931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6556376" y="4256087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5927725" y="3911600"/>
            <a:ext cx="9001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6277769" y="4118769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6528594" y="4210844"/>
            <a:ext cx="2698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31" name="TextBox 7"/>
          <p:cNvSpPr txBox="1">
            <a:spLocks noChangeArrowheads="1"/>
          </p:cNvSpPr>
          <p:nvPr/>
        </p:nvSpPr>
        <p:spPr bwMode="auto">
          <a:xfrm>
            <a:off x="7659688" y="3219450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5400000">
            <a:off x="4319587" y="1890712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4319587" y="267529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4319587" y="3442933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9704" idx="3"/>
            <a:endCxn id="49" idx="1"/>
          </p:cNvCxnSpPr>
          <p:nvPr/>
        </p:nvCxnSpPr>
        <p:spPr>
          <a:xfrm flipV="1">
            <a:off x="5233987" y="3826669"/>
            <a:ext cx="714376" cy="20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5"/>
          <p:cNvGraphicFramePr>
            <a:graphicFrameLocks noChangeAspect="1"/>
          </p:cNvGraphicFramePr>
          <p:nvPr/>
        </p:nvGraphicFramePr>
        <p:xfrm>
          <a:off x="1143000" y="737148"/>
          <a:ext cx="533400" cy="731520"/>
        </p:xfrm>
        <a:graphic>
          <a:graphicData uri="http://schemas.openxmlformats.org/presentationml/2006/ole">
            <p:oleObj spid="_x0000_s8294" name="Equation" r:id="rId4" imgW="279400" imgH="330200" progId="Equation.3">
              <p:embed/>
            </p:oleObj>
          </a:graphicData>
        </a:graphic>
      </p:graphicFrame>
      <p:graphicFrame>
        <p:nvGraphicFramePr>
          <p:cNvPr id="5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00025777"/>
              </p:ext>
            </p:extLst>
          </p:nvPr>
        </p:nvGraphicFramePr>
        <p:xfrm>
          <a:off x="6604001" y="3290007"/>
          <a:ext cx="458787" cy="619125"/>
        </p:xfrm>
        <a:graphic>
          <a:graphicData uri="http://schemas.openxmlformats.org/presentationml/2006/ole">
            <p:oleObj spid="_x0000_s8295" name="Equation" r:id="rId5" imgW="228600" imgH="279400" progId="Equation.3">
              <p:embed/>
            </p:oleObj>
          </a:graphicData>
        </a:graphic>
      </p:graphicFrame>
      <p:graphicFrame>
        <p:nvGraphicFramePr>
          <p:cNvPr id="60" name="Object 11"/>
          <p:cNvGraphicFramePr>
            <a:graphicFrameLocks noChangeAspect="1"/>
          </p:cNvGraphicFramePr>
          <p:nvPr/>
        </p:nvGraphicFramePr>
        <p:xfrm>
          <a:off x="1600200" y="2106612"/>
          <a:ext cx="558800" cy="788988"/>
        </p:xfrm>
        <a:graphic>
          <a:graphicData uri="http://schemas.openxmlformats.org/presentationml/2006/ole">
            <p:oleObj spid="_x0000_s8296" name="Equation" r:id="rId6" imgW="291973" imgH="355446" progId="Equation.3">
              <p:embed/>
            </p:oleObj>
          </a:graphicData>
        </a:graphic>
      </p:graphicFrame>
      <p:cxnSp>
        <p:nvCxnSpPr>
          <p:cNvPr id="61" name="Straight Arrow Connector 60"/>
          <p:cNvCxnSpPr>
            <a:stCxn id="29702" idx="1"/>
          </p:cNvCxnSpPr>
          <p:nvPr/>
        </p:nvCxnSpPr>
        <p:spPr>
          <a:xfrm rot="10800000" flipV="1">
            <a:off x="1981200" y="2240314"/>
            <a:ext cx="1352550" cy="27428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11"/>
          <p:cNvGraphicFramePr>
            <a:graphicFrameLocks noChangeAspect="1"/>
          </p:cNvGraphicFramePr>
          <p:nvPr/>
        </p:nvGraphicFramePr>
        <p:xfrm>
          <a:off x="966788" y="2779713"/>
          <a:ext cx="606425" cy="787400"/>
        </p:xfrm>
        <a:graphic>
          <a:graphicData uri="http://schemas.openxmlformats.org/presentationml/2006/ole">
            <p:oleObj spid="_x0000_s8297" name="Equation" r:id="rId7" imgW="317225" imgH="355292" progId="Equation.3">
              <p:embed/>
            </p:oleObj>
          </a:graphicData>
        </a:graphic>
      </p:graphicFrame>
      <p:cxnSp>
        <p:nvCxnSpPr>
          <p:cNvPr id="63" name="Straight Arrow Connector 62"/>
          <p:cNvCxnSpPr/>
          <p:nvPr/>
        </p:nvCxnSpPr>
        <p:spPr>
          <a:xfrm rot="10800000" flipV="1">
            <a:off x="1447801" y="2965712"/>
            <a:ext cx="2205037" cy="23468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11"/>
          <p:cNvGraphicFramePr>
            <a:graphicFrameLocks noChangeAspect="1"/>
          </p:cNvGraphicFramePr>
          <p:nvPr/>
        </p:nvGraphicFramePr>
        <p:xfrm>
          <a:off x="1636713" y="3263900"/>
          <a:ext cx="654050" cy="731838"/>
        </p:xfrm>
        <a:graphic>
          <a:graphicData uri="http://schemas.openxmlformats.org/presentationml/2006/ole">
            <p:oleObj spid="_x0000_s8298" name="Equation" r:id="rId8" imgW="342751" imgH="330057" progId="Equation.3">
              <p:embed/>
            </p:oleObj>
          </a:graphicData>
        </a:graphic>
      </p:graphicFrame>
      <p:cxnSp>
        <p:nvCxnSpPr>
          <p:cNvPr id="65" name="Straight Arrow Connector 64"/>
          <p:cNvCxnSpPr/>
          <p:nvPr/>
        </p:nvCxnSpPr>
        <p:spPr>
          <a:xfrm rot="10800000" flipV="1">
            <a:off x="2057401" y="3414710"/>
            <a:ext cx="2338387" cy="24289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11"/>
          <p:cNvGraphicFramePr>
            <a:graphicFrameLocks noChangeAspect="1"/>
          </p:cNvGraphicFramePr>
          <p:nvPr/>
        </p:nvGraphicFramePr>
        <p:xfrm>
          <a:off x="798513" y="3873500"/>
          <a:ext cx="604837" cy="731838"/>
        </p:xfrm>
        <a:graphic>
          <a:graphicData uri="http://schemas.openxmlformats.org/presentationml/2006/ole">
            <p:oleObj spid="_x0000_s8299" name="Equation" r:id="rId9" imgW="317362" imgH="330057" progId="Equation.3">
              <p:embed/>
            </p:oleObj>
          </a:graphicData>
        </a:graphic>
      </p:graphicFrame>
      <p:cxnSp>
        <p:nvCxnSpPr>
          <p:cNvPr id="67" name="Straight Arrow Connector 66"/>
          <p:cNvCxnSpPr>
            <a:stCxn id="29704" idx="1"/>
          </p:cNvCxnSpPr>
          <p:nvPr/>
        </p:nvCxnSpPr>
        <p:spPr>
          <a:xfrm rot="10800000" flipV="1">
            <a:off x="1219201" y="3828722"/>
            <a:ext cx="2691989" cy="4384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5542171"/>
              </p:ext>
            </p:extLst>
          </p:nvPr>
        </p:nvGraphicFramePr>
        <p:xfrm>
          <a:off x="6457489" y="2310165"/>
          <a:ext cx="676275" cy="730250"/>
        </p:xfrm>
        <a:graphic>
          <a:graphicData uri="http://schemas.openxmlformats.org/presentationml/2006/ole">
            <p:oleObj spid="_x0000_s8300" name="Equation" r:id="rId10" imgW="355446" imgH="330057" progId="Equation.3">
              <p:embed/>
            </p:oleObj>
          </a:graphicData>
        </a:graphic>
      </p:graphicFrame>
      <p:cxnSp>
        <p:nvCxnSpPr>
          <p:cNvPr id="69" name="Straight Arrow Connector 68"/>
          <p:cNvCxnSpPr>
            <a:endCxn id="68" idx="1"/>
          </p:cNvCxnSpPr>
          <p:nvPr/>
        </p:nvCxnSpPr>
        <p:spPr>
          <a:xfrm flipV="1">
            <a:off x="5476875" y="2675290"/>
            <a:ext cx="980614" cy="108118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Object 11"/>
          <p:cNvGraphicFramePr>
            <a:graphicFrameLocks noChangeAspect="1"/>
          </p:cNvGraphicFramePr>
          <p:nvPr/>
        </p:nvGraphicFramePr>
        <p:xfrm>
          <a:off x="1066800" y="1651000"/>
          <a:ext cx="509588" cy="787400"/>
        </p:xfrm>
        <a:graphic>
          <a:graphicData uri="http://schemas.openxmlformats.org/presentationml/2006/ole">
            <p:oleObj spid="_x0000_s8301" name="Equation" r:id="rId11" imgW="266469" imgH="355292" progId="Equation.3">
              <p:embed/>
            </p:oleObj>
          </a:graphicData>
        </a:graphic>
      </p:graphicFrame>
      <p:cxnSp>
        <p:nvCxnSpPr>
          <p:cNvPr id="76" name="Straight Arrow Connector 75"/>
          <p:cNvCxnSpPr>
            <a:stCxn id="29711" idx="1"/>
          </p:cNvCxnSpPr>
          <p:nvPr/>
        </p:nvCxnSpPr>
        <p:spPr>
          <a:xfrm rot="10800000" flipV="1">
            <a:off x="1524001" y="1485900"/>
            <a:ext cx="2452687" cy="4953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62267973"/>
              </p:ext>
            </p:extLst>
          </p:nvPr>
        </p:nvGraphicFramePr>
        <p:xfrm>
          <a:off x="1214438" y="4419600"/>
          <a:ext cx="6773862" cy="933450"/>
        </p:xfrm>
        <a:graphic>
          <a:graphicData uri="http://schemas.openxmlformats.org/presentationml/2006/ole">
            <p:oleObj spid="_x0000_s8302" name="Equation" r:id="rId12" imgW="2755900" imgH="419100" progId="Equation.3">
              <p:embed/>
            </p:oleObj>
          </a:graphicData>
        </a:graphic>
      </p:graphicFrame>
      <p:sp>
        <p:nvSpPr>
          <p:cNvPr id="88" name="Rectangle 87"/>
          <p:cNvSpPr/>
          <p:nvPr/>
        </p:nvSpPr>
        <p:spPr>
          <a:xfrm>
            <a:off x="1155879" y="863958"/>
            <a:ext cx="5334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550459" y="3336608"/>
            <a:ext cx="621405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5"/>
          <p:cNvSpPr txBox="1">
            <a:spLocks noChangeArrowheads="1"/>
          </p:cNvSpPr>
          <p:nvPr/>
        </p:nvSpPr>
        <p:spPr bwMode="auto">
          <a:xfrm>
            <a:off x="6698526" y="672405"/>
            <a:ext cx="168347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Sample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Protein j</a:t>
            </a:r>
          </a:p>
          <a:p>
            <a:r>
              <a:rPr lang="en-US" sz="2800" dirty="0" smtClean="0"/>
              <a:t>Peptide k</a:t>
            </a:r>
            <a:endParaRPr lang="en-US" sz="2800" dirty="0"/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Proteomic Bioinformatics – </a:t>
            </a:r>
            <a:r>
              <a:rPr lang="en-US" sz="2800" b="1" dirty="0" err="1" smtClean="0">
                <a:latin typeface="Comic Sans MS" pitchFamily="66" charset="0"/>
              </a:rPr>
              <a:t>Quantitation</a:t>
            </a:r>
            <a:endParaRPr lang="en-US" sz="2800" b="1" dirty="0" smtClean="0">
              <a:latin typeface="Comic Sans MS" pitchFamily="66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0992552"/>
              </p:ext>
            </p:extLst>
          </p:nvPr>
        </p:nvGraphicFramePr>
        <p:xfrm>
          <a:off x="1854200" y="5375275"/>
          <a:ext cx="5556250" cy="1330325"/>
        </p:xfrm>
        <a:graphic>
          <a:graphicData uri="http://schemas.openxmlformats.org/presentationml/2006/ole">
            <p:oleObj spid="_x0000_s8303" name="Equation" r:id="rId13" imgW="2260600" imgH="59690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51795003"/>
              </p:ext>
            </p:extLst>
          </p:nvPr>
        </p:nvGraphicFramePr>
        <p:xfrm>
          <a:off x="8534400" y="3388377"/>
          <a:ext cx="440220" cy="509728"/>
        </p:xfrm>
        <a:graphic>
          <a:graphicData uri="http://schemas.openxmlformats.org/presentationml/2006/ole">
            <p:oleObj spid="_x0000_s8304" name="Equation" r:id="rId14" imgW="241195" imgH="279279" progId="Equation.3">
              <p:embed/>
            </p:oleObj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629400" y="3756474"/>
            <a:ext cx="1905000" cy="22031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2985792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63710" y="0"/>
            <a:ext cx="87927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Estimating peptide quantity by spectrum counting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 l="63288" t="62422" r="-40" b="10021"/>
          <a:stretch>
            <a:fillRect/>
          </a:stretch>
        </p:blipFill>
        <p:spPr bwMode="auto">
          <a:xfrm rot="5400000">
            <a:off x="6400800" y="2590800"/>
            <a:ext cx="2895600" cy="16764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696200" y="49530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m/z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9400" y="3048000"/>
            <a:ext cx="369332" cy="44864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b="1" dirty="0" smtClean="0"/>
              <a:t>Time</a:t>
            </a:r>
            <a:endParaRPr lang="en-US" sz="1200" b="1" dirty="0"/>
          </a:p>
        </p:txBody>
      </p:sp>
      <p:sp>
        <p:nvSpPr>
          <p:cNvPr id="20" name="Rectangle 19"/>
          <p:cNvSpPr/>
          <p:nvPr/>
        </p:nvSpPr>
        <p:spPr>
          <a:xfrm>
            <a:off x="6400800" y="6581001"/>
            <a:ext cx="2743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Liu et al., Anal. Chem. 2004, 76, 4193</a:t>
            </a:r>
          </a:p>
        </p:txBody>
      </p:sp>
      <p:sp>
        <p:nvSpPr>
          <p:cNvPr id="22" name="Oval 21"/>
          <p:cNvSpPr/>
          <p:nvPr/>
        </p:nvSpPr>
        <p:spPr>
          <a:xfrm>
            <a:off x="7290486" y="2305599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290486" y="3063492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90486" y="3884142"/>
            <a:ext cx="152400" cy="152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4" cstate="print"/>
          <a:srcRect l="11396" t="19048" r="8832" b="4762"/>
          <a:stretch>
            <a:fillRect/>
          </a:stretch>
        </p:blipFill>
        <p:spPr bwMode="auto">
          <a:xfrm>
            <a:off x="609600" y="1752600"/>
            <a:ext cx="50006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73850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594927" y="0"/>
            <a:ext cx="79303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What is the best way to estimate quantity?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" y="914401"/>
            <a:ext cx="77588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78150" algn="l"/>
              </a:tabLst>
            </a:pPr>
            <a:r>
              <a:rPr lang="en-US" sz="2400" b="1" dirty="0" smtClean="0"/>
              <a:t>Peak height  	</a:t>
            </a:r>
            <a:r>
              <a:rPr lang="en-US" sz="2400" b="1" smtClean="0"/>
              <a:t>- resistant to </a:t>
            </a:r>
            <a:r>
              <a:rPr lang="en-US" sz="2400" b="1" dirty="0" smtClean="0"/>
              <a:t>interference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poor statistics</a:t>
            </a:r>
          </a:p>
          <a:p>
            <a:pPr>
              <a:tabLst>
                <a:tab pos="2978150" algn="l"/>
              </a:tabLst>
            </a:pPr>
            <a:endParaRPr lang="en-US" sz="2400" b="1" dirty="0" smtClean="0"/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Peak area  	- better statistics 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more sensitive to interference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Curve fitting 	- better statistics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needs to know the peak shape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slow</a:t>
            </a:r>
          </a:p>
          <a:p>
            <a:pPr>
              <a:tabLst>
                <a:tab pos="2978150" algn="l"/>
              </a:tabLst>
            </a:pPr>
            <a:endParaRPr lang="en-US" sz="2400" b="1" dirty="0" smtClean="0"/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Spectrum counting  - resistant to interference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easy to implement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- poor statistics for </a:t>
            </a:r>
          </a:p>
          <a:p>
            <a:pPr>
              <a:tabLst>
                <a:tab pos="2978150" algn="l"/>
              </a:tabLst>
            </a:pPr>
            <a:r>
              <a:rPr lang="en-US" sz="2400" b="1" dirty="0" smtClean="0"/>
              <a:t>	  low-abundance proteins</a:t>
            </a:r>
          </a:p>
        </p:txBody>
      </p:sp>
    </p:spTree>
    <p:extLst>
      <p:ext uri="{BB962C8B-B14F-4D97-AF65-F5344CB8AC3E}">
        <p14:creationId xmlns:p14="http://schemas.microsoft.com/office/powerpoint/2010/main" xmlns="" val="8797888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6" descr="plot-GA_112405_90K_C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21899" r="45905"/>
          <a:stretch>
            <a:fillRect/>
          </a:stretch>
        </p:blipFill>
        <p:spPr bwMode="auto">
          <a:xfrm>
            <a:off x="785813" y="642938"/>
            <a:ext cx="1285875" cy="6215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5" descr="plot-GA_112405_90K_C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 l="19675" r="48132"/>
          <a:stretch>
            <a:fillRect/>
          </a:stretch>
        </p:blipFill>
        <p:spPr bwMode="auto">
          <a:xfrm>
            <a:off x="5119688" y="638175"/>
            <a:ext cx="1285875" cy="621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5" descr="plot-GA_112405_90K_C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24879" r="42924"/>
          <a:stretch>
            <a:fillRect/>
          </a:stretch>
        </p:blipFill>
        <p:spPr bwMode="auto">
          <a:xfrm>
            <a:off x="2952750" y="638175"/>
            <a:ext cx="1285875" cy="621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4" descr="plot-GA_112405_90K_C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 l="28020" r="39349"/>
          <a:stretch>
            <a:fillRect/>
          </a:stretch>
        </p:blipFill>
        <p:spPr bwMode="auto">
          <a:xfrm>
            <a:off x="7286625" y="638175"/>
            <a:ext cx="1303338" cy="621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Examples - </a:t>
            </a:r>
            <a:r>
              <a:rPr lang="en-US" sz="2800" b="1" dirty="0" err="1" smtClean="0">
                <a:latin typeface="Comic Sans MS" pitchFamily="66" charset="0"/>
              </a:rPr>
              <a:t>qTOF</a:t>
            </a:r>
            <a:endParaRPr lang="en-US" sz="2800" b="1" dirty="0" smtClean="0">
              <a:latin typeface="Comic Sans MS" pitchFamily="66" charset="0"/>
            </a:endParaRPr>
          </a:p>
        </p:txBody>
      </p:sp>
      <p:sp>
        <p:nvSpPr>
          <p:cNvPr id="8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 descr="ADSSPVKAGVETTTPSK--2-0.norm.png.png"/>
          <p:cNvPicPr>
            <a:picLocks noChangeAspect="1"/>
          </p:cNvPicPr>
          <p:nvPr/>
        </p:nvPicPr>
        <p:blipFill>
          <a:blip r:embed="rId3" cstate="print"/>
          <a:srcRect l="31250" r="13281"/>
          <a:stretch>
            <a:fillRect/>
          </a:stretch>
        </p:blipFill>
        <p:spPr bwMode="auto">
          <a:xfrm>
            <a:off x="2209800" y="571500"/>
            <a:ext cx="4708526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Examples - Orbitrap</a:t>
            </a:r>
          </a:p>
        </p:txBody>
      </p:sp>
      <p:sp>
        <p:nvSpPr>
          <p:cNvPr id="8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TVYMEVNNLR--2-0.norm.pn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8" y="693738"/>
            <a:ext cx="82296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TVYMEVNNLR--2-0.norm.png.png"/>
          <p:cNvPicPr>
            <a:picLocks noChangeAspect="1"/>
          </p:cNvPicPr>
          <p:nvPr/>
        </p:nvPicPr>
        <p:blipFill>
          <a:blip r:embed="rId3" cstate="print"/>
          <a:srcRect l="33913" t="29836" r="33971" b="21516"/>
          <a:stretch>
            <a:fillRect/>
          </a:stretch>
        </p:blipFill>
        <p:spPr bwMode="auto">
          <a:xfrm>
            <a:off x="3205163" y="2487613"/>
            <a:ext cx="2643187" cy="292893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Examples - Orbitrap</a:t>
            </a:r>
          </a:p>
        </p:txBody>
      </p:sp>
      <p:sp>
        <p:nvSpPr>
          <p:cNvPr id="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 descr="C:\_current\Ileana\isotope_distr\scd.dir\scd.dir.result.txt-13C2.png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00600" y="85037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58" name="Picture 2" descr="C:\_current\Ileana\isotope_distr\scd.dir\scd.dir.result.txt-13C1.png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62400" y="85037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2400" y="564178"/>
            <a:ext cx="720000" cy="433194"/>
          </a:xfrm>
          <a:prstGeom prst="rect">
            <a:avLst/>
          </a:prstGeom>
          <a:noFill/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0600" y="564178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657974" y="0"/>
            <a:ext cx="3804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Isotope distributions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9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28792" y="437120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Peptide mass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30489" y="2360311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Intensity ratio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048392" y="4363879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Peptide mass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89111" y="238376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Intensity ratio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86984832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0" y="0"/>
            <a:ext cx="25557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AADDTWEPFASGK</a:t>
            </a:r>
            <a:endParaRPr lang="en-US" sz="2000" b="1" dirty="0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14314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07157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 rot="-5400000">
            <a:off x="2362996" y="382526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 rot="-5400000">
            <a:off x="2362996" y="1493499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 rot="-5400000">
            <a:off x="2362996" y="2547332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80346" y="95446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80346" y="123845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0346" y="231002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TextBox 40"/>
          <p:cNvSpPr txBox="1"/>
          <p:nvPr/>
        </p:nvSpPr>
        <p:spPr>
          <a:xfrm>
            <a:off x="4703522" y="3276600"/>
            <a:ext cx="660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Time</a:t>
            </a:r>
            <a:endParaRPr lang="en-US" sz="1600" b="1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0" y="0"/>
            <a:ext cx="25557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AADDTWEPFASGK</a:t>
            </a:r>
            <a:endParaRPr lang="en-US" sz="2000" b="1" dirty="0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14314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07157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 rot="-5400000">
            <a:off x="2362996" y="382526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 rot="-5400000">
            <a:off x="2362996" y="1493499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 rot="-5400000">
            <a:off x="2362996" y="2547332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80346" y="95446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80346" y="123845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0346" y="231002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43200" y="4486267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338613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ectangle 22"/>
          <p:cNvSpPr/>
          <p:nvPr/>
        </p:nvSpPr>
        <p:spPr>
          <a:xfrm>
            <a:off x="2828892" y="3430449"/>
            <a:ext cx="86543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-5400000">
            <a:off x="2569381" y="3834016"/>
            <a:ext cx="697627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600" b="1" dirty="0" smtClean="0"/>
              <a:t>Ratio</a:t>
            </a:r>
            <a:endParaRPr lang="en-US" sz="1600" b="1" dirty="0"/>
          </a:p>
        </p:txBody>
      </p:sp>
      <p:sp>
        <p:nvSpPr>
          <p:cNvPr id="25" name="Rectangle 24"/>
          <p:cNvSpPr/>
          <p:nvPr/>
        </p:nvSpPr>
        <p:spPr>
          <a:xfrm>
            <a:off x="2828892" y="4546971"/>
            <a:ext cx="92803" cy="1015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-5400000">
            <a:off x="2575641" y="4937715"/>
            <a:ext cx="697627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600" b="1" dirty="0" smtClean="0"/>
              <a:t>Ratio</a:t>
            </a:r>
            <a:endParaRPr lang="en-US" sz="1600" b="1" dirty="0"/>
          </a:p>
        </p:txBody>
      </p:sp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80346" y="3495660"/>
            <a:ext cx="720000" cy="433194"/>
          </a:xfrm>
          <a:prstGeom prst="rect">
            <a:avLst/>
          </a:prstGeom>
          <a:noFill/>
        </p:spPr>
      </p:pic>
      <p:pic>
        <p:nvPicPr>
          <p:cNvPr id="28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80346" y="4634102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2943708" y="5418227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2943708" y="4948230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2943708" y="4513590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2943190" y="4319338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43190" y="3849341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43190" y="3414701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703522" y="5681246"/>
            <a:ext cx="660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Time</a:t>
            </a:r>
            <a:endParaRPr lang="en-US" sz="16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0" y="0"/>
            <a:ext cx="25557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AADDTWEPFASGK</a:t>
            </a:r>
            <a:endParaRPr lang="en-US" sz="2000" b="1" dirty="0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14314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07157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 rot="-5400000">
            <a:off x="2362996" y="382526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 rot="-5400000">
            <a:off x="2362996" y="1493499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 rot="-5400000">
            <a:off x="2362996" y="2547332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80346" y="95446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80346" y="123845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0346" y="231002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43200" y="562927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524367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43200" y="3414697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 rot="-5400000">
            <a:off x="2609433" y="3790314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 rot="-5400000">
            <a:off x="2609433" y="4915977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  <p:sp>
        <p:nvSpPr>
          <p:cNvPr id="37" name="TextBox 36"/>
          <p:cNvSpPr txBox="1"/>
          <p:nvPr/>
        </p:nvSpPr>
        <p:spPr>
          <a:xfrm rot="-5400000">
            <a:off x="2609433" y="600878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80346" y="3538505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80346" y="4638929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0346" y="574853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6996926" y="3493043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03338" y="455508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54634" y="5645708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0" y="0"/>
            <a:ext cx="32966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YVLTQPPSVSVAPGQTAR</a:t>
            </a:r>
            <a:endParaRPr lang="en-US" sz="2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347879" y="3276600"/>
            <a:ext cx="660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Time</a:t>
            </a:r>
            <a:endParaRPr lang="en-US" sz="1600" b="1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7423" y="214786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3455" y="1081058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7423" y="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30271" y="100171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30271" y="1243180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30271" y="2314750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 rot="-5400000">
            <a:off x="3159753" y="387251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 rot="-5400000">
            <a:off x="3159753" y="149822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 rot="-5400000">
            <a:off x="3159753" y="2552057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711575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3429000" y="2881313"/>
            <a:ext cx="24622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1748" name="TextBox 6"/>
          <p:cNvSpPr txBox="1">
            <a:spLocks noChangeArrowheads="1"/>
          </p:cNvSpPr>
          <p:nvPr/>
        </p:nvSpPr>
        <p:spPr bwMode="auto">
          <a:xfrm>
            <a:off x="3748088" y="3778250"/>
            <a:ext cx="18240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1749" name="TextBox 7"/>
          <p:cNvSpPr txBox="1">
            <a:spLocks noChangeArrowheads="1"/>
          </p:cNvSpPr>
          <p:nvPr/>
        </p:nvSpPr>
        <p:spPr bwMode="auto">
          <a:xfrm>
            <a:off x="3998913" y="4730750"/>
            <a:ext cx="13223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54388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3425031" y="6430169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3710781" y="657304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3960813" y="6680200"/>
            <a:ext cx="2143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4" name="TextBox 37"/>
          <p:cNvSpPr txBox="1">
            <a:spLocks noChangeArrowheads="1"/>
          </p:cNvSpPr>
          <p:nvPr/>
        </p:nvSpPr>
        <p:spPr bwMode="auto">
          <a:xfrm>
            <a:off x="4071938" y="2071688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5400000">
            <a:off x="4264025" y="198437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4264025" y="2754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4264025" y="36274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4264025" y="4532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9" name="Text Box 10"/>
          <p:cNvSpPr txBox="1">
            <a:spLocks noChangeArrowheads="1"/>
          </p:cNvSpPr>
          <p:nvPr/>
        </p:nvSpPr>
        <p:spPr bwMode="auto">
          <a:xfrm>
            <a:off x="683268" y="0"/>
            <a:ext cx="78774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Label-Free (Standard Curve)</a:t>
            </a:r>
          </a:p>
        </p:txBody>
      </p:sp>
      <p:sp>
        <p:nvSpPr>
          <p:cNvPr id="31760" name="TextBox 7"/>
          <p:cNvSpPr txBox="1">
            <a:spLocks noChangeArrowheads="1"/>
          </p:cNvSpPr>
          <p:nvPr/>
        </p:nvSpPr>
        <p:spPr bwMode="auto">
          <a:xfrm>
            <a:off x="5068888" y="5643563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grpSp>
        <p:nvGrpSpPr>
          <p:cNvPr id="2" name="Group 74"/>
          <p:cNvGrpSpPr>
            <a:grpSpLocks/>
          </p:cNvGrpSpPr>
          <p:nvPr/>
        </p:nvGrpSpPr>
        <p:grpSpPr bwMode="auto">
          <a:xfrm>
            <a:off x="6492875" y="5715000"/>
            <a:ext cx="1079500" cy="1079500"/>
            <a:chOff x="3643306" y="5715015"/>
            <a:chExt cx="1080000" cy="1080000"/>
          </a:xfrm>
        </p:grpSpPr>
        <p:sp>
          <p:nvSpPr>
            <p:cNvPr id="76" name="Rectangle 75"/>
            <p:cNvSpPr/>
            <p:nvPr/>
          </p:nvSpPr>
          <p:spPr>
            <a:xfrm>
              <a:off x="3643306" y="5715015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786247" y="6548839"/>
              <a:ext cx="71471" cy="714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000659" y="6429721"/>
              <a:ext cx="71470" cy="71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43601" y="6274074"/>
              <a:ext cx="71470" cy="71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 rot="10800000" flipV="1">
              <a:off x="3643306" y="5715015"/>
              <a:ext cx="1072059" cy="107047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4215071" y="6143839"/>
              <a:ext cx="71471" cy="71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429483" y="5905603"/>
              <a:ext cx="71470" cy="71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6488113" y="6238875"/>
            <a:ext cx="555625" cy="317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6200000" flipV="1">
            <a:off x="6760369" y="6507957"/>
            <a:ext cx="555625" cy="158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4643438" y="928688"/>
            <a:ext cx="285750" cy="3571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786188" y="571500"/>
            <a:ext cx="1643062" cy="1071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rot="5400000">
            <a:off x="4267200" y="53848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818188" y="62865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7487099"/>
              </p:ext>
            </p:extLst>
          </p:nvPr>
        </p:nvGraphicFramePr>
        <p:xfrm>
          <a:off x="5791200" y="4914900"/>
          <a:ext cx="3089275" cy="679450"/>
        </p:xfrm>
        <a:graphic>
          <a:graphicData uri="http://schemas.openxmlformats.org/presentationml/2006/ole">
            <p:oleObj spid="_x0000_s10248" name="Equation" r:id="rId4" imgW="1256755" imgH="304668" progId="Equation.3">
              <p:embed/>
            </p:oleObj>
          </a:graphicData>
        </a:graphic>
      </p:graphicFrame>
      <p:sp>
        <p:nvSpPr>
          <p:cNvPr id="33" name="TextBox 5"/>
          <p:cNvSpPr txBox="1">
            <a:spLocks noChangeArrowheads="1"/>
          </p:cNvSpPr>
          <p:nvPr/>
        </p:nvSpPr>
        <p:spPr bwMode="auto">
          <a:xfrm>
            <a:off x="6698526" y="672405"/>
            <a:ext cx="168347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Sample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Protein j</a:t>
            </a:r>
          </a:p>
          <a:p>
            <a:r>
              <a:rPr lang="en-US" sz="2800" dirty="0" smtClean="0"/>
              <a:t>Peptide k</a:t>
            </a:r>
            <a:endParaRPr lang="en-US" sz="28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0" y="0"/>
            <a:ext cx="32966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YVLTQPPSVSVAPGQTAR</a:t>
            </a:r>
            <a:endParaRPr lang="en-US" sz="2000" b="1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7423" y="214786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3455" y="1081058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7423" y="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30271" y="100171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30271" y="1243180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30271" y="2314750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 rot="-5400000">
            <a:off x="3159753" y="387251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 rot="-5400000">
            <a:off x="3159753" y="149822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 rot="-5400000">
            <a:off x="3159753" y="2552057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05200" y="453391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05200" y="342900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3612489" y="3490913"/>
            <a:ext cx="71438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99699" y="4594612"/>
            <a:ext cx="71438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18048" y="4038801"/>
            <a:ext cx="720000" cy="433194"/>
          </a:xfrm>
          <a:prstGeom prst="rect">
            <a:avLst/>
          </a:prstGeom>
          <a:noFill/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18048" y="4681743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 rot="-5400000">
            <a:off x="3354668" y="3877079"/>
            <a:ext cx="697627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600" b="1" dirty="0" smtClean="0"/>
              <a:t>Ratio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 rot="-5400000">
            <a:off x="3360928" y="4980778"/>
            <a:ext cx="697627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600" b="1" dirty="0" smtClean="0"/>
              <a:t>Ratio</a:t>
            </a:r>
            <a:endParaRPr 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732632" y="5451076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732632" y="4981079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3732632" y="4546439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732114" y="4352187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3732114" y="3882190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3732114" y="3447550"/>
            <a:ext cx="269626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347879" y="5681246"/>
            <a:ext cx="660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Time</a:t>
            </a:r>
            <a:endParaRPr lang="en-US" sz="16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0" y="0"/>
            <a:ext cx="32966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YVLTQPPSVSVAPGQTAR</a:t>
            </a:r>
            <a:endParaRPr lang="en-US" sz="2000" b="1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7423" y="214786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3455" y="1081058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7423" y="0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30271" y="100171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30271" y="1243180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30271" y="2314750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 rot="-5400000">
            <a:off x="3159753" y="387251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 rot="-5400000">
            <a:off x="3159753" y="149822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 rot="-5400000">
            <a:off x="3159753" y="2552057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Intensity</a:t>
            </a:r>
            <a:endParaRPr lang="en-US" sz="1600" b="1" dirty="0"/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05200" y="562927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09168" y="4519605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09168" y="3414697"/>
            <a:ext cx="464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2016" y="3538505"/>
            <a:ext cx="720000" cy="43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2016" y="4638929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2016" y="5748535"/>
            <a:ext cx="720000" cy="43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 rot="-5400000">
            <a:off x="3413977" y="3790314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  <p:sp>
        <p:nvSpPr>
          <p:cNvPr id="32" name="TextBox 31"/>
          <p:cNvSpPr txBox="1"/>
          <p:nvPr/>
        </p:nvSpPr>
        <p:spPr>
          <a:xfrm rot="-5400000">
            <a:off x="3413977" y="4915977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  <p:sp>
        <p:nvSpPr>
          <p:cNvPr id="33" name="TextBox 32"/>
          <p:cNvSpPr txBox="1"/>
          <p:nvPr/>
        </p:nvSpPr>
        <p:spPr>
          <a:xfrm rot="-5400000">
            <a:off x="3413977" y="600878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m/z</a:t>
            </a:r>
            <a:endParaRPr lang="en-US" sz="16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62" name="Picture 6" descr="plot-GA_112905_90K_MS3-Aligned-to-GA_112405_90K_B"/>
          <p:cNvPicPr>
            <a:picLocks noChangeAspect="1" noChangeArrowheads="1"/>
          </p:cNvPicPr>
          <p:nvPr/>
        </p:nvPicPr>
        <p:blipFill>
          <a:blip r:embed="rId3" cstate="print"/>
          <a:srcRect b="66284"/>
          <a:stretch>
            <a:fillRect/>
          </a:stretch>
        </p:blipFill>
        <p:spPr bwMode="auto">
          <a:xfrm>
            <a:off x="1428750" y="3680127"/>
            <a:ext cx="6343650" cy="3330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261" name="Picture 5" descr="plot-GA_112405_90K_C"/>
          <p:cNvPicPr>
            <a:picLocks noChangeAspect="1" noChangeArrowheads="1"/>
          </p:cNvPicPr>
          <p:nvPr/>
        </p:nvPicPr>
        <p:blipFill>
          <a:blip r:embed="rId4" cstate="print"/>
          <a:srcRect b="66653"/>
          <a:stretch>
            <a:fillRect/>
          </a:stretch>
        </p:blipFill>
        <p:spPr bwMode="auto">
          <a:xfrm>
            <a:off x="1371600" y="533400"/>
            <a:ext cx="6343650" cy="32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355600" y="76200"/>
            <a:ext cx="84597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Retention </a:t>
            </a:r>
            <a:r>
              <a:rPr lang="en-US" sz="2800" b="1" dirty="0">
                <a:latin typeface="Comic Sans MS" pitchFamily="66" charset="0"/>
              </a:rPr>
              <a:t>Time Alignment</a:t>
            </a:r>
          </a:p>
        </p:txBody>
      </p:sp>
      <p:sp>
        <p:nvSpPr>
          <p:cNvPr id="224259" name="Line 3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57800" y="2743200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8400" y="2730843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15744" y="5892114"/>
            <a:ext cx="708456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62600" y="5867400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37338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Mass Calibration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l="12136" t="21320" r="5340" b="20812"/>
          <a:stretch>
            <a:fillRect/>
          </a:stretch>
        </p:blipFill>
        <p:spPr bwMode="auto">
          <a:xfrm>
            <a:off x="152400" y="762000"/>
            <a:ext cx="8749632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721542" y="6581001"/>
            <a:ext cx="242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Cox &amp; Mann, Nat. Biotech. 2008 </a:t>
            </a:r>
            <a:endParaRPr lang="en-US" sz="12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l="16990" t="33503" r="31553" b="18782"/>
          <a:stretch>
            <a:fillRect/>
          </a:stretch>
        </p:blipFill>
        <p:spPr bwMode="auto">
          <a:xfrm>
            <a:off x="838200" y="757687"/>
            <a:ext cx="6858000" cy="608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87"/>
          <p:cNvSpPr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The accuracy of quantitation is </a:t>
            </a:r>
          </a:p>
          <a:p>
            <a:pPr algn="ctr"/>
            <a:r>
              <a:rPr lang="sv-SE" sz="2800" b="1" dirty="0" smtClean="0">
                <a:latin typeface="Comic Sans MS" pitchFamily="66" charset="0"/>
              </a:rPr>
              <a:t>dependent on the signal strength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8382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21542" y="6581001"/>
            <a:ext cx="242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Cox &amp; Mann, Nat. Biotech. 2008 </a:t>
            </a:r>
            <a:endParaRPr lang="en-US" sz="12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94" name="Rectangle 86"/>
          <p:cNvSpPr>
            <a:spLocks noChangeArrowheads="1"/>
          </p:cNvSpPr>
          <p:nvPr/>
        </p:nvSpPr>
        <p:spPr bwMode="auto">
          <a:xfrm>
            <a:off x="355600" y="76200"/>
            <a:ext cx="8459788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Workflow for </a:t>
            </a:r>
            <a:r>
              <a:rPr lang="en-US" sz="2800" b="1" dirty="0" err="1" smtClean="0">
                <a:latin typeface="Comic Sans MS" pitchFamily="66" charset="0"/>
              </a:rPr>
              <a:t>quantitation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>
                <a:latin typeface="Comic Sans MS" pitchFamily="66" charset="0"/>
              </a:rPr>
              <a:t>with LC-MS</a:t>
            </a:r>
          </a:p>
        </p:txBody>
      </p:sp>
      <p:sp>
        <p:nvSpPr>
          <p:cNvPr id="222298" name="Line 90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22321" name="Picture 113"/>
          <p:cNvPicPr>
            <a:picLocks noChangeAspect="1" noChangeArrowheads="1"/>
          </p:cNvPicPr>
          <p:nvPr/>
        </p:nvPicPr>
        <p:blipFill>
          <a:blip r:embed="rId3" cstate="print"/>
          <a:srcRect l="-9230"/>
          <a:stretch>
            <a:fillRect/>
          </a:stretch>
        </p:blipFill>
        <p:spPr bwMode="auto">
          <a:xfrm>
            <a:off x="6126163" y="990600"/>
            <a:ext cx="1189037" cy="549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322" name="Text Box 114"/>
          <p:cNvSpPr txBox="1">
            <a:spLocks noChangeArrowheads="1"/>
          </p:cNvSpPr>
          <p:nvPr/>
        </p:nvSpPr>
        <p:spPr bwMode="auto">
          <a:xfrm>
            <a:off x="1447800" y="1542395"/>
            <a:ext cx="44958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4950" indent="-234950"/>
            <a:r>
              <a:rPr lang="en-US" sz="2000" b="1" dirty="0">
                <a:latin typeface="Arial" charset="0"/>
              </a:rPr>
              <a:t>Standardization</a:t>
            </a:r>
          </a:p>
          <a:p>
            <a:pPr marL="234950" indent="-234950"/>
            <a:r>
              <a:rPr lang="en-US" sz="2000" dirty="0">
                <a:latin typeface="Arial" charset="0"/>
              </a:rPr>
              <a:t>Retention time alignment</a:t>
            </a:r>
          </a:p>
          <a:p>
            <a:pPr marL="234950" indent="-234950"/>
            <a:r>
              <a:rPr lang="en-US" sz="2000" dirty="0">
                <a:latin typeface="Arial" charset="0"/>
              </a:rPr>
              <a:t>Mass calibration</a:t>
            </a:r>
          </a:p>
          <a:p>
            <a:pPr marL="234950" indent="-234950"/>
            <a:r>
              <a:rPr lang="en-US" sz="2000" dirty="0">
                <a:latin typeface="Arial" charset="0"/>
              </a:rPr>
              <a:t>Intensity normalization</a:t>
            </a:r>
          </a:p>
          <a:p>
            <a:pPr marL="234950" indent="-234950"/>
            <a:endParaRPr lang="en-US" sz="2000" dirty="0">
              <a:latin typeface="Arial" charset="0"/>
            </a:endParaRPr>
          </a:p>
          <a:p>
            <a:pPr marL="234950" indent="-234950"/>
            <a:r>
              <a:rPr lang="en-US" sz="2000" b="1" dirty="0">
                <a:latin typeface="Arial" charset="0"/>
              </a:rPr>
              <a:t>Quality Control</a:t>
            </a:r>
          </a:p>
          <a:p>
            <a:pPr marL="234950" indent="-234950"/>
            <a:r>
              <a:rPr lang="en-US" sz="2000" dirty="0">
                <a:latin typeface="Arial" charset="0"/>
              </a:rPr>
              <a:t>Detection of problems with </a:t>
            </a:r>
          </a:p>
          <a:p>
            <a:pPr marL="234950" indent="-234950"/>
            <a:r>
              <a:rPr lang="en-US" sz="2000" dirty="0">
                <a:latin typeface="Arial" charset="0"/>
              </a:rPr>
              <a:t>samples and analysis</a:t>
            </a:r>
          </a:p>
          <a:p>
            <a:pPr marL="234950" indent="-234950"/>
            <a:endParaRPr lang="en-US" sz="2000" dirty="0">
              <a:latin typeface="Arial" charset="0"/>
            </a:endParaRPr>
          </a:p>
          <a:p>
            <a:pPr marL="234950" indent="-234950"/>
            <a:r>
              <a:rPr lang="en-US" sz="2000" b="1" dirty="0" err="1">
                <a:latin typeface="Arial" charset="0"/>
              </a:rPr>
              <a:t>Quantitation</a:t>
            </a:r>
            <a:endParaRPr lang="en-US" sz="2000" b="1" dirty="0">
              <a:latin typeface="Arial" charset="0"/>
            </a:endParaRPr>
          </a:p>
          <a:p>
            <a:pPr marL="234950" indent="-234950"/>
            <a:r>
              <a:rPr lang="en-US" sz="2000" dirty="0">
                <a:latin typeface="Arial" charset="0"/>
              </a:rPr>
              <a:t>Peak </a:t>
            </a:r>
            <a:r>
              <a:rPr lang="en-US" sz="2000" dirty="0" smtClean="0">
                <a:latin typeface="Arial" charset="0"/>
              </a:rPr>
              <a:t>detection</a:t>
            </a:r>
          </a:p>
          <a:p>
            <a:pPr marL="234950" indent="-234950"/>
            <a:r>
              <a:rPr lang="en-US" sz="2000" dirty="0" smtClean="0"/>
              <a:t>B</a:t>
            </a:r>
            <a:r>
              <a:rPr lang="en-US" sz="2000" dirty="0" smtClean="0">
                <a:latin typeface="Arial" charset="0"/>
              </a:rPr>
              <a:t>ackground subtraction</a:t>
            </a:r>
            <a:endParaRPr lang="en-US" sz="2000" dirty="0">
              <a:latin typeface="Arial" charset="0"/>
            </a:endParaRPr>
          </a:p>
          <a:p>
            <a:pPr marL="234950" indent="-234950"/>
            <a:r>
              <a:rPr lang="en-US" sz="2000" dirty="0"/>
              <a:t>L</a:t>
            </a:r>
            <a:r>
              <a:rPr lang="en-US" sz="2000" dirty="0" smtClean="0">
                <a:latin typeface="Arial" charset="0"/>
              </a:rPr>
              <a:t>imits </a:t>
            </a:r>
            <a:r>
              <a:rPr lang="en-US" sz="2000" dirty="0">
                <a:latin typeface="Arial" charset="0"/>
              </a:rPr>
              <a:t>for integration in </a:t>
            </a:r>
            <a:r>
              <a:rPr lang="en-US" sz="2000" dirty="0" smtClean="0">
                <a:latin typeface="Arial" charset="0"/>
              </a:rPr>
              <a:t>time </a:t>
            </a:r>
            <a:r>
              <a:rPr lang="en-US" sz="2000" dirty="0">
                <a:latin typeface="Arial" charset="0"/>
              </a:rPr>
              <a:t>and </a:t>
            </a:r>
            <a:r>
              <a:rPr lang="en-US" sz="2000" dirty="0" smtClean="0">
                <a:latin typeface="Arial" charset="0"/>
              </a:rPr>
              <a:t>mass</a:t>
            </a:r>
            <a:endParaRPr lang="en-US" sz="2000" dirty="0">
              <a:latin typeface="Arial" charset="0"/>
            </a:endParaRPr>
          </a:p>
          <a:p>
            <a:pPr marL="234950" indent="-234950"/>
            <a:r>
              <a:rPr lang="en-US" sz="2000" dirty="0"/>
              <a:t>E</a:t>
            </a:r>
            <a:r>
              <a:rPr lang="en-US" sz="2000" dirty="0" smtClean="0">
                <a:latin typeface="Arial" charset="0"/>
              </a:rPr>
              <a:t>xclusion </a:t>
            </a:r>
            <a:r>
              <a:rPr lang="en-US" sz="2000" dirty="0">
                <a:latin typeface="Arial" charset="0"/>
              </a:rPr>
              <a:t>of interfering </a:t>
            </a:r>
            <a:r>
              <a:rPr lang="en-US" sz="2000" dirty="0" smtClean="0">
                <a:latin typeface="Arial" charset="0"/>
              </a:rPr>
              <a:t>peaks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962295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94" name="Rectangle 86"/>
          <p:cNvSpPr>
            <a:spLocks noChangeArrowheads="1"/>
          </p:cNvSpPr>
          <p:nvPr/>
        </p:nvSpPr>
        <p:spPr bwMode="auto">
          <a:xfrm>
            <a:off x="355600" y="76200"/>
            <a:ext cx="8459788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Biomarker discovery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222298" name="Line 90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14588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43525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8615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1465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41471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373380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98462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11" name="Oval 10"/>
          <p:cNvSpPr/>
          <p:nvPr/>
        </p:nvSpPr>
        <p:spPr>
          <a:xfrm>
            <a:off x="591502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5777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574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128044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413794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663826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7"/>
          <p:cNvSpPr txBox="1">
            <a:spLocks noChangeArrowheads="1"/>
          </p:cNvSpPr>
          <p:nvPr/>
        </p:nvSpPr>
        <p:spPr bwMode="auto">
          <a:xfrm>
            <a:off x="405765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493077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378777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493077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378777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493077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378777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493077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378777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5400000">
            <a:off x="493077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>
            <a:off x="378777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986338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rot="5400000">
            <a:off x="5058569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5344319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594351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965700" y="6335713"/>
            <a:ext cx="9001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315744" y="654288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5566569" y="6634957"/>
            <a:ext cx="2698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3771900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TextBox 7"/>
          <p:cNvSpPr txBox="1">
            <a:spLocks noChangeArrowheads="1"/>
          </p:cNvSpPr>
          <p:nvPr/>
        </p:nvSpPr>
        <p:spPr bwMode="auto">
          <a:xfrm>
            <a:off x="6697663" y="5643563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xmlns="" val="118962295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94" name="Rectangle 86"/>
          <p:cNvSpPr>
            <a:spLocks noChangeArrowheads="1"/>
          </p:cNvSpPr>
          <p:nvPr/>
        </p:nvSpPr>
        <p:spPr bwMode="auto">
          <a:xfrm>
            <a:off x="355600" y="76200"/>
            <a:ext cx="8459788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Reproducibility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222298" name="Line 90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08898" name="Picture 2" descr="C:\Users\fenyo\Desktop\F3_large.jpg"/>
          <p:cNvPicPr>
            <a:picLocks noChangeAspect="1" noChangeArrowheads="1"/>
          </p:cNvPicPr>
          <p:nvPr/>
        </p:nvPicPr>
        <p:blipFill>
          <a:blip r:embed="rId3" cstate="print"/>
          <a:srcRect l="50171" t="4328" b="50225"/>
          <a:stretch>
            <a:fillRect/>
          </a:stretch>
        </p:blipFill>
        <p:spPr bwMode="auto">
          <a:xfrm>
            <a:off x="914400" y="1219200"/>
            <a:ext cx="7315200" cy="4800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110623" y="6581001"/>
            <a:ext cx="2033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Paulovich et al., MCP 2010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18962295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086600" y="5634038"/>
            <a:ext cx="18288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02" name="TextBox 7"/>
          <p:cNvSpPr txBox="1">
            <a:spLocks noChangeArrowheads="1"/>
          </p:cNvSpPr>
          <p:nvPr/>
        </p:nvSpPr>
        <p:spPr bwMode="auto">
          <a:xfrm>
            <a:off x="7799388" y="5562600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93" name="Straight Connector 92"/>
          <p:cNvCxnSpPr/>
          <p:nvPr/>
        </p:nvCxnSpPr>
        <p:spPr>
          <a:xfrm rot="5400000">
            <a:off x="7205663" y="6238875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6984206" y="6447632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>
            <a:off x="8128794" y="644763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8092281" y="65539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8378031" y="65539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442200" y="5634038"/>
            <a:ext cx="428625" cy="1071562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5230200" y="5433037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3325200" y="5433037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10800000">
            <a:off x="5241925" y="3352801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14" name="TextBox 6"/>
          <p:cNvSpPr txBox="1">
            <a:spLocks noChangeArrowheads="1"/>
          </p:cNvSpPr>
          <p:nvPr/>
        </p:nvSpPr>
        <p:spPr bwMode="auto">
          <a:xfrm>
            <a:off x="6507163" y="2743200"/>
            <a:ext cx="15700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Synthetic</a:t>
            </a:r>
          </a:p>
          <a:p>
            <a:r>
              <a:rPr lang="en-US" b="1" dirty="0">
                <a:solidFill>
                  <a:srgbClr val="C00000"/>
                </a:solidFill>
              </a:rPr>
              <a:t>Peptides</a:t>
            </a:r>
          </a:p>
          <a:p>
            <a:r>
              <a:rPr lang="en-US" b="1" dirty="0">
                <a:solidFill>
                  <a:srgbClr val="C00000"/>
                </a:solidFill>
              </a:rPr>
              <a:t>(Heavy)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rot="10800000">
            <a:off x="2600325" y="3352800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16" name="TextBox 6"/>
          <p:cNvSpPr txBox="1">
            <a:spLocks noChangeArrowheads="1"/>
          </p:cNvSpPr>
          <p:nvPr/>
        </p:nvSpPr>
        <p:spPr bwMode="auto">
          <a:xfrm>
            <a:off x="1066800" y="2743200"/>
            <a:ext cx="15700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Synthetic</a:t>
            </a:r>
          </a:p>
          <a:p>
            <a:r>
              <a:rPr lang="en-US" b="1" dirty="0">
                <a:solidFill>
                  <a:srgbClr val="C00000"/>
                </a:solidFill>
              </a:rPr>
              <a:t>Peptides</a:t>
            </a:r>
          </a:p>
          <a:p>
            <a:r>
              <a:rPr lang="en-US" b="1" dirty="0">
                <a:solidFill>
                  <a:srgbClr val="C00000"/>
                </a:solidFill>
              </a:rPr>
              <a:t>(Heavy)</a:t>
            </a:r>
          </a:p>
        </p:txBody>
      </p:sp>
      <p:sp>
        <p:nvSpPr>
          <p:cNvPr id="16417" name="TextBox 29"/>
          <p:cNvSpPr txBox="1">
            <a:spLocks noChangeArrowheads="1"/>
          </p:cNvSpPr>
          <p:nvPr/>
        </p:nvSpPr>
        <p:spPr bwMode="auto">
          <a:xfrm>
            <a:off x="4102100" y="1290637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Light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162550" y="4130675"/>
            <a:ext cx="1336675" cy="1073150"/>
            <a:chOff x="3786182" y="5715016"/>
            <a:chExt cx="1336174" cy="1073134"/>
          </a:xfrm>
        </p:grpSpPr>
        <p:cxnSp>
          <p:nvCxnSpPr>
            <p:cNvPr id="75" name="Straight Connector 74"/>
            <p:cNvCxnSpPr/>
            <p:nvPr/>
          </p:nvCxnSpPr>
          <p:spPr bwMode="auto">
            <a:xfrm rot="5400000">
              <a:off x="4263679" y="6335719"/>
              <a:ext cx="900099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rot="5400000">
              <a:off x="4613665" y="6542885"/>
              <a:ext cx="485768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 bwMode="auto">
            <a:xfrm rot="5400000">
              <a:off x="4863641" y="6635753"/>
              <a:ext cx="271459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67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43111" y="5715016"/>
              <a:ext cx="428464" cy="1071546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786182" y="5715016"/>
              <a:ext cx="428464" cy="107154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 bwMode="auto">
            <a:xfrm rot="5400000">
              <a:off x="4036081" y="6679408"/>
              <a:ext cx="214310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73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97" name="Rectangle 96"/>
          <p:cNvSpPr/>
          <p:nvPr/>
        </p:nvSpPr>
        <p:spPr bwMode="auto">
          <a:xfrm>
            <a:off x="4805363" y="4130675"/>
            <a:ext cx="22860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21" name="TextBox 7"/>
          <p:cNvSpPr txBox="1">
            <a:spLocks noChangeArrowheads="1"/>
          </p:cNvSpPr>
          <p:nvPr/>
        </p:nvSpPr>
        <p:spPr bwMode="auto">
          <a:xfrm>
            <a:off x="6516688" y="4059237"/>
            <a:ext cx="6461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</a:t>
            </a:r>
          </a:p>
        </p:txBody>
      </p:sp>
      <p:cxnSp>
        <p:nvCxnSpPr>
          <p:cNvPr id="102" name="Straight Connector 101"/>
          <p:cNvCxnSpPr/>
          <p:nvPr/>
        </p:nvCxnSpPr>
        <p:spPr bwMode="auto">
          <a:xfrm rot="5400000">
            <a:off x="2897187" y="4749800"/>
            <a:ext cx="900113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5400000">
            <a:off x="3247231" y="4956969"/>
            <a:ext cx="485775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3497263" y="5049837"/>
            <a:ext cx="271462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25" name="TextBox 28"/>
          <p:cNvSpPr txBox="1">
            <a:spLocks noChangeArrowheads="1"/>
          </p:cNvSpPr>
          <p:nvPr/>
        </p:nvSpPr>
        <p:spPr bwMode="auto">
          <a:xfrm>
            <a:off x="3348038" y="4200525"/>
            <a:ext cx="4079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3276600" y="4129087"/>
            <a:ext cx="428625" cy="1071563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7" name="Rectangle 106"/>
          <p:cNvSpPr/>
          <p:nvPr/>
        </p:nvSpPr>
        <p:spPr bwMode="auto">
          <a:xfrm>
            <a:off x="2419350" y="4129087"/>
            <a:ext cx="428625" cy="10715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108" name="Straight Connector 107"/>
          <p:cNvCxnSpPr/>
          <p:nvPr/>
        </p:nvCxnSpPr>
        <p:spPr bwMode="auto">
          <a:xfrm rot="5400000">
            <a:off x="2133600" y="4843462"/>
            <a:ext cx="71437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2419350" y="4986337"/>
            <a:ext cx="42862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 bwMode="auto">
          <a:xfrm rot="5400000">
            <a:off x="2669382" y="5093493"/>
            <a:ext cx="214312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1" name="TextBox 27"/>
          <p:cNvSpPr txBox="1">
            <a:spLocks noChangeArrowheads="1"/>
          </p:cNvSpPr>
          <p:nvPr/>
        </p:nvSpPr>
        <p:spPr bwMode="auto">
          <a:xfrm>
            <a:off x="2490788" y="4330700"/>
            <a:ext cx="3730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2062163" y="4129087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33" name="TextBox 7"/>
          <p:cNvSpPr txBox="1">
            <a:spLocks noChangeArrowheads="1"/>
          </p:cNvSpPr>
          <p:nvPr/>
        </p:nvSpPr>
        <p:spPr bwMode="auto">
          <a:xfrm>
            <a:off x="3773488" y="4057650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800600" y="5646738"/>
            <a:ext cx="18288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35" name="TextBox 7"/>
          <p:cNvSpPr txBox="1">
            <a:spLocks noChangeArrowheads="1"/>
          </p:cNvSpPr>
          <p:nvPr/>
        </p:nvSpPr>
        <p:spPr bwMode="auto">
          <a:xfrm>
            <a:off x="5513388" y="5575300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126" name="Straight Connector 125"/>
          <p:cNvCxnSpPr/>
          <p:nvPr/>
        </p:nvCxnSpPr>
        <p:spPr>
          <a:xfrm rot="5400000">
            <a:off x="4919663" y="6251575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>
            <a:off x="4698206" y="6460332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5400000">
            <a:off x="5842794" y="646033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>
            <a:off x="580628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>
            <a:off x="609203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5156200" y="5646738"/>
            <a:ext cx="428625" cy="1071562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514600" y="5646738"/>
            <a:ext cx="18288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43" name="TextBox 7"/>
          <p:cNvSpPr txBox="1">
            <a:spLocks noChangeArrowheads="1"/>
          </p:cNvSpPr>
          <p:nvPr/>
        </p:nvSpPr>
        <p:spPr bwMode="auto">
          <a:xfrm>
            <a:off x="3227388" y="5575300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135" name="Straight Connector 134"/>
          <p:cNvCxnSpPr/>
          <p:nvPr/>
        </p:nvCxnSpPr>
        <p:spPr>
          <a:xfrm rot="5400000">
            <a:off x="2633663" y="6251575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5400000">
            <a:off x="2412206" y="6460332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5400000">
            <a:off x="3556794" y="646033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>
            <a:off x="352028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>
            <a:off x="380603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870200" y="5646738"/>
            <a:ext cx="428625" cy="1071562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28600" y="5646738"/>
            <a:ext cx="1828800" cy="107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51" name="TextBox 7"/>
          <p:cNvSpPr txBox="1">
            <a:spLocks noChangeArrowheads="1"/>
          </p:cNvSpPr>
          <p:nvPr/>
        </p:nvSpPr>
        <p:spPr bwMode="auto">
          <a:xfrm>
            <a:off x="941388" y="5575300"/>
            <a:ext cx="11922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MS/MS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5400000">
            <a:off x="347663" y="6251575"/>
            <a:ext cx="9001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5400000">
            <a:off x="126206" y="6460332"/>
            <a:ext cx="4857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1270794" y="646033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5400000">
            <a:off x="123428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5400000">
            <a:off x="1520031" y="6566694"/>
            <a:ext cx="269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10800000" flipV="1">
            <a:off x="2057400" y="5253037"/>
            <a:ext cx="6096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6248400" y="5253037"/>
            <a:ext cx="8382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571500" y="56515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460" name="TextBox 27"/>
          <p:cNvSpPr txBox="1">
            <a:spLocks noChangeArrowheads="1"/>
          </p:cNvSpPr>
          <p:nvPr/>
        </p:nvSpPr>
        <p:spPr bwMode="auto">
          <a:xfrm>
            <a:off x="228600" y="5570538"/>
            <a:ext cx="373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16461" name="TextBox 27"/>
          <p:cNvSpPr txBox="1">
            <a:spLocks noChangeArrowheads="1"/>
          </p:cNvSpPr>
          <p:nvPr/>
        </p:nvSpPr>
        <p:spPr bwMode="auto">
          <a:xfrm>
            <a:off x="4732338" y="5575300"/>
            <a:ext cx="3730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16462" name="TextBox 28"/>
          <p:cNvSpPr txBox="1">
            <a:spLocks noChangeArrowheads="1"/>
          </p:cNvSpPr>
          <p:nvPr/>
        </p:nvSpPr>
        <p:spPr bwMode="auto">
          <a:xfrm>
            <a:off x="2463800" y="5570538"/>
            <a:ext cx="407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6463" name="TextBox 28"/>
          <p:cNvSpPr txBox="1">
            <a:spLocks noChangeArrowheads="1"/>
          </p:cNvSpPr>
          <p:nvPr/>
        </p:nvSpPr>
        <p:spPr bwMode="auto">
          <a:xfrm>
            <a:off x="7010400" y="5575300"/>
            <a:ext cx="4079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96" name="TextBox 6"/>
          <p:cNvSpPr txBox="1">
            <a:spLocks noChangeArrowheads="1"/>
          </p:cNvSpPr>
          <p:nvPr/>
        </p:nvSpPr>
        <p:spPr bwMode="auto">
          <a:xfrm>
            <a:off x="3676650" y="2819400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100" name="TextBox 7"/>
          <p:cNvSpPr txBox="1">
            <a:spLocks noChangeArrowheads="1"/>
          </p:cNvSpPr>
          <p:nvPr/>
        </p:nvSpPr>
        <p:spPr bwMode="auto">
          <a:xfrm>
            <a:off x="3902075" y="3403600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LC-MS</a:t>
            </a:r>
          </a:p>
        </p:txBody>
      </p:sp>
      <p:sp>
        <p:nvSpPr>
          <p:cNvPr id="101" name="TextBox 37"/>
          <p:cNvSpPr txBox="1">
            <a:spLocks noChangeArrowheads="1"/>
          </p:cNvSpPr>
          <p:nvPr/>
        </p:nvSpPr>
        <p:spPr bwMode="auto">
          <a:xfrm>
            <a:off x="2911475" y="2159000"/>
            <a:ext cx="34893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Lysis/Fractionation</a:t>
            </a:r>
          </a:p>
        </p:txBody>
      </p:sp>
      <p:cxnSp>
        <p:nvCxnSpPr>
          <p:cNvPr id="105" name="Straight Arrow Connector 104"/>
          <p:cNvCxnSpPr/>
          <p:nvPr/>
        </p:nvCxnSpPr>
        <p:spPr>
          <a:xfrm rot="5400000">
            <a:off x="4963500" y="210405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rot="5400000">
            <a:off x="3820500" y="210405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rot="5400000">
            <a:off x="4963500" y="2770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rot="5400000">
            <a:off x="3820500" y="2770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5400000">
            <a:off x="4963500" y="3420088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5400000">
            <a:off x="3820500" y="3420088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5400000">
            <a:off x="4963500" y="3913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rot="5400000">
            <a:off x="3820500" y="3913800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3429000" y="11572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2857500" y="8001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857875" y="13716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000625" y="10144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3" name="Line 88"/>
          <p:cNvSpPr>
            <a:spLocks noChangeShapeType="1"/>
          </p:cNvSpPr>
          <p:nvPr/>
        </p:nvSpPr>
        <p:spPr bwMode="auto">
          <a:xfrm>
            <a:off x="609600" y="609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" name="Text Box 10"/>
          <p:cNvSpPr txBox="1">
            <a:spLocks noChangeArrowheads="1"/>
          </p:cNvSpPr>
          <p:nvPr/>
        </p:nvSpPr>
        <p:spPr bwMode="auto">
          <a:xfrm>
            <a:off x="2525876" y="0"/>
            <a:ext cx="403828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Biomarker verification</a:t>
            </a:r>
            <a:endParaRPr lang="en-US" sz="2800" b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068199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 l="16835" t="15543" r="13805" b="3086"/>
          <a:stretch>
            <a:fillRect/>
          </a:stretch>
        </p:blipFill>
        <p:spPr bwMode="auto">
          <a:xfrm>
            <a:off x="1828800" y="483972"/>
            <a:ext cx="7162800" cy="6189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21542" y="6581001"/>
            <a:ext cx="2438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Addona et al., Nat. Biotech. 2009</a:t>
            </a:r>
            <a:endParaRPr lang="en-US" sz="1200" dirty="0"/>
          </a:p>
        </p:txBody>
      </p:sp>
      <p:sp>
        <p:nvSpPr>
          <p:cNvPr id="6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Reproducibility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762000"/>
            <a:ext cx="2209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66"/>
                </a:solidFill>
                <a:latin typeface="Comic Sans MS" pitchFamily="66" charset="0"/>
              </a:rPr>
              <a:t>CPTAC </a:t>
            </a:r>
          </a:p>
          <a:p>
            <a:r>
              <a:rPr lang="en-US" sz="1600" b="1" dirty="0" smtClean="0">
                <a:solidFill>
                  <a:srgbClr val="000066"/>
                </a:solidFill>
                <a:latin typeface="Comic Sans MS" pitchFamily="66" charset="0"/>
              </a:rPr>
              <a:t>Verification </a:t>
            </a:r>
          </a:p>
          <a:p>
            <a:r>
              <a:rPr lang="en-US" sz="1600" b="1" dirty="0" smtClean="0">
                <a:solidFill>
                  <a:srgbClr val="000066"/>
                </a:solidFill>
                <a:latin typeface="Comic Sans MS" pitchFamily="66" charset="0"/>
              </a:rPr>
              <a:t>Work Group </a:t>
            </a:r>
          </a:p>
          <a:p>
            <a:r>
              <a:rPr lang="en-US" sz="1600" b="1" dirty="0" smtClean="0">
                <a:solidFill>
                  <a:srgbClr val="000066"/>
                </a:solidFill>
                <a:latin typeface="Comic Sans MS" pitchFamily="66" charset="0"/>
              </a:rPr>
              <a:t>Study 7</a:t>
            </a:r>
          </a:p>
          <a:p>
            <a:endParaRPr lang="en-US" sz="1600" dirty="0" smtClean="0">
              <a:solidFill>
                <a:srgbClr val="000066"/>
              </a:solidFill>
              <a:latin typeface="Comic Sans MS" pitchFamily="66" charset="0"/>
            </a:endParaRPr>
          </a:p>
          <a:p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10 peptides</a:t>
            </a:r>
          </a:p>
          <a:p>
            <a:endParaRPr lang="en-US" sz="1600" dirty="0" smtClean="0">
              <a:solidFill>
                <a:srgbClr val="000066"/>
              </a:solidFill>
              <a:latin typeface="Comic Sans MS" pitchFamily="66" charset="0"/>
            </a:endParaRPr>
          </a:p>
          <a:p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3 transitions</a:t>
            </a:r>
          </a:p>
          <a:p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per peptide</a:t>
            </a:r>
          </a:p>
          <a:p>
            <a:endParaRPr lang="en-US" sz="1600" dirty="0" smtClean="0">
              <a:solidFill>
                <a:srgbClr val="000066"/>
              </a:solidFill>
              <a:latin typeface="Comic Sans MS" pitchFamily="66" charset="0"/>
            </a:endParaRPr>
          </a:p>
          <a:p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Conc. 1-500 </a:t>
            </a:r>
            <a:r>
              <a:rPr lang="en-US" sz="1600" dirty="0" err="1" smtClean="0">
                <a:solidFill>
                  <a:srgbClr val="000066"/>
                </a:solidFill>
                <a:latin typeface="Comic Sans MS" pitchFamily="66" charset="0"/>
              </a:rPr>
              <a:t>fmol</a:t>
            </a:r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/</a:t>
            </a:r>
            <a:r>
              <a:rPr lang="el-GR" sz="1600" dirty="0" smtClean="0">
                <a:solidFill>
                  <a:srgbClr val="000066"/>
                </a:solidFill>
                <a:latin typeface="Comic Sans MS" pitchFamily="66" charset="0"/>
              </a:rPr>
              <a:t>μ</a:t>
            </a:r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l</a:t>
            </a:r>
          </a:p>
          <a:p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 </a:t>
            </a:r>
          </a:p>
          <a:p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Human plasma </a:t>
            </a:r>
          </a:p>
          <a:p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Background</a:t>
            </a:r>
          </a:p>
          <a:p>
            <a:endParaRPr lang="en-US" sz="1600" dirty="0" smtClean="0">
              <a:solidFill>
                <a:srgbClr val="000066"/>
              </a:solidFill>
              <a:latin typeface="Comic Sans MS" pitchFamily="66" charset="0"/>
            </a:endParaRPr>
          </a:p>
          <a:p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8 laboratories </a:t>
            </a:r>
          </a:p>
          <a:p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4 repeat analyses</a:t>
            </a:r>
          </a:p>
          <a:p>
            <a:r>
              <a:rPr lang="en-US" sz="1600" dirty="0" smtClean="0">
                <a:solidFill>
                  <a:srgbClr val="000066"/>
                </a:solidFill>
                <a:latin typeface="Comic Sans MS" pitchFamily="66" charset="0"/>
              </a:rPr>
              <a:t> per lab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814388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43325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8595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1445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02" name="TextBox 5"/>
          <p:cNvSpPr txBox="1">
            <a:spLocks noChangeArrowheads="1"/>
          </p:cNvSpPr>
          <p:nvPr/>
        </p:nvSpPr>
        <p:spPr bwMode="auto">
          <a:xfrm>
            <a:off x="181451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29703" name="TextBox 6"/>
          <p:cNvSpPr txBox="1">
            <a:spLocks noChangeArrowheads="1"/>
          </p:cNvSpPr>
          <p:nvPr/>
        </p:nvSpPr>
        <p:spPr bwMode="auto">
          <a:xfrm>
            <a:off x="213360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29704" name="TextBox 7"/>
          <p:cNvSpPr txBox="1">
            <a:spLocks noChangeArrowheads="1"/>
          </p:cNvSpPr>
          <p:nvPr/>
        </p:nvSpPr>
        <p:spPr bwMode="auto">
          <a:xfrm>
            <a:off x="238442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9" name="Oval 8"/>
          <p:cNvSpPr/>
          <p:nvPr/>
        </p:nvSpPr>
        <p:spPr>
          <a:xfrm>
            <a:off x="431482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5757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527844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813594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1063626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11" name="TextBox 37"/>
          <p:cNvSpPr txBox="1">
            <a:spLocks noChangeArrowheads="1"/>
          </p:cNvSpPr>
          <p:nvPr/>
        </p:nvSpPr>
        <p:spPr bwMode="auto">
          <a:xfrm>
            <a:off x="245745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333057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218757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333057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218757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333057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218757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>
            <a:off x="333057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218757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>
            <a:off x="333057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218757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386138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3458369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3744119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3994151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3365500" y="6335713"/>
            <a:ext cx="9001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3715544" y="654288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3966369" y="6634957"/>
            <a:ext cx="2698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29" name="Text Box 10"/>
          <p:cNvSpPr txBox="1">
            <a:spLocks noChangeArrowheads="1"/>
          </p:cNvSpPr>
          <p:nvPr/>
        </p:nvSpPr>
        <p:spPr bwMode="auto">
          <a:xfrm>
            <a:off x="1716791" y="0"/>
            <a:ext cx="57310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err="1">
                <a:latin typeface="Comic Sans MS" pitchFamily="66" charset="0"/>
              </a:rPr>
              <a:t>Quantitation</a:t>
            </a:r>
            <a:r>
              <a:rPr lang="en-US" sz="2800" b="1" dirty="0">
                <a:latin typeface="Comic Sans MS" pitchFamily="66" charset="0"/>
              </a:rPr>
              <a:t> – Label-Free (MS)</a:t>
            </a:r>
          </a:p>
        </p:txBody>
      </p:sp>
      <p:sp>
        <p:nvSpPr>
          <p:cNvPr id="29730" name="TextBox 7"/>
          <p:cNvSpPr txBox="1">
            <a:spLocks noChangeArrowheads="1"/>
          </p:cNvSpPr>
          <p:nvPr/>
        </p:nvSpPr>
        <p:spPr bwMode="auto">
          <a:xfrm>
            <a:off x="2171700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29731" name="TextBox 7"/>
          <p:cNvSpPr txBox="1">
            <a:spLocks noChangeArrowheads="1"/>
          </p:cNvSpPr>
          <p:nvPr/>
        </p:nvSpPr>
        <p:spPr bwMode="auto">
          <a:xfrm>
            <a:off x="5097463" y="5643563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72171762"/>
              </p:ext>
            </p:extLst>
          </p:nvPr>
        </p:nvGraphicFramePr>
        <p:xfrm>
          <a:off x="4495800" y="2727325"/>
          <a:ext cx="4621212" cy="763588"/>
        </p:xfrm>
        <a:graphic>
          <a:graphicData uri="http://schemas.openxmlformats.org/presentationml/2006/ole">
            <p:oleObj spid="_x0000_s9237" name="Equation" r:id="rId4" imgW="1879600" imgH="342900" progId="Equation.3">
              <p:embed/>
            </p:oleObj>
          </a:graphicData>
        </a:graphic>
      </p:graphicFrame>
      <p:sp>
        <p:nvSpPr>
          <p:cNvPr id="38" name="TextBox 5"/>
          <p:cNvSpPr txBox="1">
            <a:spLocks noChangeArrowheads="1"/>
          </p:cNvSpPr>
          <p:nvPr/>
        </p:nvSpPr>
        <p:spPr bwMode="auto">
          <a:xfrm>
            <a:off x="4446759" y="2227906"/>
            <a:ext cx="3962944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Assumption: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constant for all samples</a:t>
            </a:r>
            <a:endParaRPr lang="en-US" sz="2800" dirty="0"/>
          </a:p>
        </p:txBody>
      </p:sp>
      <p:graphicFrame>
        <p:nvGraphicFramePr>
          <p:cNvPr id="5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93986418"/>
              </p:ext>
            </p:extLst>
          </p:nvPr>
        </p:nvGraphicFramePr>
        <p:xfrm>
          <a:off x="4997450" y="4343400"/>
          <a:ext cx="3679825" cy="735013"/>
        </p:xfrm>
        <a:graphic>
          <a:graphicData uri="http://schemas.openxmlformats.org/presentationml/2006/ole">
            <p:oleObj spid="_x0000_s9238" name="Equation" r:id="rId5" imgW="1498600" imgH="330200" progId="Equation.3">
              <p:embed/>
            </p:oleObj>
          </a:graphicData>
        </a:graphic>
      </p:graphicFrame>
      <p:sp>
        <p:nvSpPr>
          <p:cNvPr id="57" name="Rectangle 56"/>
          <p:cNvSpPr/>
          <p:nvPr/>
        </p:nvSpPr>
        <p:spPr>
          <a:xfrm>
            <a:off x="4572000" y="4419599"/>
            <a:ext cx="4444284" cy="646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"/>
          <p:cNvSpPr txBox="1">
            <a:spLocks noChangeArrowheads="1"/>
          </p:cNvSpPr>
          <p:nvPr/>
        </p:nvSpPr>
        <p:spPr bwMode="auto">
          <a:xfrm>
            <a:off x="6698526" y="672405"/>
            <a:ext cx="168347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Sample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Protein j</a:t>
            </a:r>
          </a:p>
          <a:p>
            <a:r>
              <a:rPr lang="en-US" sz="2800" dirty="0" smtClean="0"/>
              <a:t>Peptide k</a:t>
            </a:r>
            <a:endParaRPr lang="en-US" sz="28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 l="15938" t="23248" r="9494" b="6688"/>
          <a:stretch>
            <a:fillRect/>
          </a:stretch>
        </p:blipFill>
        <p:spPr bwMode="auto">
          <a:xfrm>
            <a:off x="533400" y="838200"/>
            <a:ext cx="796774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87"/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Reproducibility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1542" y="6581001"/>
            <a:ext cx="2438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Addona et al., Nat. Biotech. 2009</a:t>
            </a:r>
            <a:endParaRPr lang="en-US" sz="12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76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Correction for interference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228600" y="6096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533400" y="1765300"/>
            <a:ext cx="80010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kern="0" dirty="0">
                <a:latin typeface="Comic Sans MS" pitchFamily="66" charset="0"/>
              </a:rPr>
              <a:t>MRM analysis of low abundance proteins is </a:t>
            </a:r>
            <a:r>
              <a:rPr lang="en-US" b="1" kern="0" dirty="0">
                <a:latin typeface="Comic Sans MS" pitchFamily="66" charset="0"/>
              </a:rPr>
              <a:t>sensitive to interference</a:t>
            </a:r>
            <a:r>
              <a:rPr lang="en-US" kern="0" dirty="0">
                <a:latin typeface="Comic Sans MS" pitchFamily="66" charset="0"/>
              </a:rPr>
              <a:t> from other components of the sample that have the same precursor and fragment masses as the transitions that are monitored. </a:t>
            </a:r>
          </a:p>
          <a:p>
            <a:pPr algn="just">
              <a:defRPr/>
            </a:pPr>
            <a:endParaRPr lang="en-US" kern="0" dirty="0">
              <a:latin typeface="Comic Sans MS" pitchFamily="66" charset="0"/>
            </a:endParaRPr>
          </a:p>
          <a:p>
            <a:pPr algn="just">
              <a:defRPr/>
            </a:pPr>
            <a:r>
              <a:rPr lang="en-US" kern="0" dirty="0">
                <a:latin typeface="Comic Sans MS" pitchFamily="66" charset="0"/>
              </a:rPr>
              <a:t>During development of MRM assays, care is usually taken to avoid interference, but unanticipated interference can appear when the finished assay is applied to real samples.</a:t>
            </a:r>
            <a:endParaRPr lang="sv-SE" kern="0" dirty="0">
              <a:latin typeface="Comic Sans MS" pitchFamily="66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Ratios of intensities of transitions</a:t>
            </a: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80945"/>
            <a:ext cx="3605963" cy="229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746132"/>
            <a:ext cx="3605963" cy="306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6037" y="4180945"/>
            <a:ext cx="3605963" cy="229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762000"/>
            <a:ext cx="3605963" cy="306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884757" y="8382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Peptide 1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4612" y="8382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Peptide 2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4756" y="38862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Peptide 1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04611" y="38862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Peptide 2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Detection of interference</a:t>
            </a:r>
          </a:p>
          <a:p>
            <a:pPr eaLnBrk="1" hangingPunct="1">
              <a:lnSpc>
                <a:spcPct val="95000"/>
              </a:lnSpc>
            </a:pPr>
            <a:endParaRPr lang="en-US" sz="3600" i="1" dirty="0">
              <a:solidFill>
                <a:srgbClr val="000066"/>
              </a:solidFill>
            </a:endParaRPr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600" y="762000"/>
            <a:ext cx="8915400" cy="6096000"/>
          </a:xfrm>
          <a:prstGeom prst="rect">
            <a:avLst/>
          </a:prstGeom>
        </p:spPr>
        <p:txBody>
          <a:bodyPr/>
          <a:lstStyle/>
          <a:p>
            <a:pPr algn="l" eaLnBrk="1" hangingPunct="1">
              <a:lnSpc>
                <a:spcPct val="95000"/>
              </a:lnSpc>
              <a:defRPr/>
            </a:pPr>
            <a:r>
              <a:rPr lang="en-US" sz="2300" dirty="0" smtClean="0">
                <a:latin typeface="Comic Sans MS" pitchFamily="66" charset="0"/>
              </a:rPr>
              <a:t>Interference is detected by comparing the ratio of the intensity of pairs of transitions with the expected ratio and finding outliers. </a:t>
            </a:r>
          </a:p>
          <a:p>
            <a:pPr algn="l" eaLnBrk="1" hangingPunct="1">
              <a:lnSpc>
                <a:spcPts val="1500"/>
              </a:lnSpc>
              <a:defRPr/>
            </a:pPr>
            <a:endParaRPr lang="en-US" sz="2300" dirty="0" smtClean="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  <a:defRPr/>
            </a:pPr>
            <a:r>
              <a:rPr lang="en-US" sz="2300" dirty="0" smtClean="0">
                <a:latin typeface="Comic Sans MS" pitchFamily="66" charset="0"/>
              </a:rPr>
              <a:t>Transition </a:t>
            </a:r>
            <a:r>
              <a:rPr lang="en-US" sz="2300" dirty="0" err="1" smtClean="0">
                <a:latin typeface="Comic Sans MS" pitchFamily="66" charset="0"/>
              </a:rPr>
              <a:t>i</a:t>
            </a:r>
            <a:r>
              <a:rPr lang="en-US" sz="2300" dirty="0" smtClean="0">
                <a:latin typeface="Comic Sans MS" pitchFamily="66" charset="0"/>
              </a:rPr>
              <a:t> has interference if</a:t>
            </a:r>
          </a:p>
          <a:p>
            <a:pPr algn="l" eaLnBrk="1" hangingPunct="1">
              <a:lnSpc>
                <a:spcPts val="1500"/>
              </a:lnSpc>
              <a:defRPr/>
            </a:pPr>
            <a:endParaRPr lang="en-US" sz="2300" dirty="0" smtClean="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  <a:defRPr/>
            </a:pPr>
            <a:r>
              <a:rPr lang="en-US" sz="2300" dirty="0" smtClean="0">
                <a:latin typeface="Comic Sans MS" pitchFamily="66" charset="0"/>
              </a:rPr>
              <a:t>where </a:t>
            </a:r>
            <a:r>
              <a:rPr lang="en-US" sz="2300" dirty="0" err="1" smtClean="0">
                <a:latin typeface="Comic Sans MS" pitchFamily="66" charset="0"/>
              </a:rPr>
              <a:t>Z</a:t>
            </a:r>
            <a:r>
              <a:rPr lang="en-US" sz="2300" baseline="-25000" dirty="0" err="1" smtClean="0">
                <a:latin typeface="Comic Sans MS" pitchFamily="66" charset="0"/>
              </a:rPr>
              <a:t>threshold</a:t>
            </a:r>
            <a:r>
              <a:rPr lang="en-US" sz="2300" dirty="0" smtClean="0">
                <a:latin typeface="Comic Sans MS" pitchFamily="66" charset="0"/>
              </a:rPr>
              <a:t> is the interference detection threshold;</a:t>
            </a:r>
          </a:p>
          <a:p>
            <a:pPr algn="l" eaLnBrk="1" hangingPunct="1">
              <a:lnSpc>
                <a:spcPct val="95000"/>
              </a:lnSpc>
              <a:defRPr/>
            </a:pPr>
            <a:r>
              <a:rPr lang="en-US" sz="2300" dirty="0" smtClean="0">
                <a:latin typeface="Comic Sans MS" pitchFamily="66" charset="0"/>
              </a:rPr>
              <a:t> </a:t>
            </a:r>
          </a:p>
          <a:p>
            <a:pPr algn="l" eaLnBrk="1" hangingPunct="1">
              <a:lnSpc>
                <a:spcPts val="1500"/>
              </a:lnSpc>
              <a:defRPr/>
            </a:pPr>
            <a:endParaRPr lang="en-US" sz="2300" dirty="0" smtClean="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  <a:defRPr/>
            </a:pPr>
            <a:r>
              <a:rPr lang="en-US" sz="2300" dirty="0" smtClean="0">
                <a:latin typeface="Comic Sans MS" pitchFamily="66" charset="0"/>
              </a:rPr>
              <a:t>                                                                        ;</a:t>
            </a:r>
          </a:p>
          <a:p>
            <a:pPr algn="l" eaLnBrk="1" hangingPunct="1">
              <a:lnSpc>
                <a:spcPts val="1500"/>
              </a:lnSpc>
              <a:defRPr/>
            </a:pPr>
            <a:endParaRPr lang="en-US" sz="2300" dirty="0" smtClean="0">
              <a:latin typeface="Comic Sans MS" pitchFamily="66" charset="0"/>
            </a:endParaRPr>
          </a:p>
          <a:p>
            <a:pPr algn="l" eaLnBrk="1" hangingPunct="1">
              <a:lnSpc>
                <a:spcPts val="1500"/>
              </a:lnSpc>
              <a:defRPr/>
            </a:pPr>
            <a:endParaRPr lang="en-US" sz="2300" dirty="0" smtClean="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  <a:defRPr/>
            </a:pPr>
            <a:r>
              <a:rPr lang="en-US" sz="2300" dirty="0" err="1" smtClean="0">
                <a:latin typeface="Comic Sans MS" pitchFamily="66" charset="0"/>
              </a:rPr>
              <a:t>z</a:t>
            </a:r>
            <a:r>
              <a:rPr lang="en-US" sz="2300" baseline="-25000" dirty="0" err="1" smtClean="0">
                <a:latin typeface="Comic Sans MS" pitchFamily="66" charset="0"/>
              </a:rPr>
              <a:t>ji</a:t>
            </a:r>
            <a:r>
              <a:rPr lang="en-US" sz="2300" dirty="0" smtClean="0">
                <a:latin typeface="Comic Sans MS" pitchFamily="66" charset="0"/>
              </a:rPr>
              <a:t> is the number of standard deviations that the ratio between the intensities of transitions j and </a:t>
            </a:r>
            <a:r>
              <a:rPr lang="en-US" sz="2300" dirty="0" err="1" smtClean="0">
                <a:latin typeface="Comic Sans MS" pitchFamily="66" charset="0"/>
              </a:rPr>
              <a:t>i</a:t>
            </a:r>
            <a:r>
              <a:rPr lang="en-US" sz="2300" dirty="0" smtClean="0">
                <a:latin typeface="Comic Sans MS" pitchFamily="66" charset="0"/>
              </a:rPr>
              <a:t> deviate from the noise;</a:t>
            </a:r>
          </a:p>
          <a:p>
            <a:pPr algn="l" eaLnBrk="1" hangingPunct="1">
              <a:lnSpc>
                <a:spcPts val="1500"/>
              </a:lnSpc>
              <a:defRPr/>
            </a:pPr>
            <a:endParaRPr lang="en-US" sz="2300" dirty="0" smtClean="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  <a:defRPr/>
            </a:pPr>
            <a:r>
              <a:rPr lang="en-US" sz="2300" dirty="0" smtClean="0">
                <a:latin typeface="Comic Sans MS" pitchFamily="66" charset="0"/>
              </a:rPr>
              <a:t>I</a:t>
            </a:r>
            <a:r>
              <a:rPr lang="en-US" sz="2300" baseline="-25000" dirty="0" smtClean="0">
                <a:latin typeface="Comic Sans MS" pitchFamily="66" charset="0"/>
              </a:rPr>
              <a:t>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>
                <a:latin typeface="Comic Sans MS" pitchFamily="66" charset="0"/>
              </a:rPr>
              <a:t>and </a:t>
            </a:r>
            <a:r>
              <a:rPr lang="en-US" sz="2300" dirty="0" err="1">
                <a:latin typeface="Comic Sans MS" pitchFamily="66" charset="0"/>
              </a:rPr>
              <a:t>I</a:t>
            </a:r>
            <a:r>
              <a:rPr lang="en-US" sz="2300" baseline="-25000" dirty="0" err="1">
                <a:latin typeface="Comic Sans MS" pitchFamily="66" charset="0"/>
              </a:rPr>
              <a:t>j</a:t>
            </a:r>
            <a:r>
              <a:rPr lang="en-US" sz="2300" dirty="0">
                <a:latin typeface="Comic Sans MS" pitchFamily="66" charset="0"/>
              </a:rPr>
              <a:t> are the intensities </a:t>
            </a:r>
            <a:r>
              <a:rPr lang="en-US" sz="2300" dirty="0" smtClean="0">
                <a:latin typeface="Comic Sans MS" pitchFamily="66" charset="0"/>
              </a:rPr>
              <a:t>of </a:t>
            </a:r>
            <a:r>
              <a:rPr lang="en-US" sz="2300" dirty="0">
                <a:latin typeface="Comic Sans MS" pitchFamily="66" charset="0"/>
              </a:rPr>
              <a:t>transitions </a:t>
            </a:r>
            <a:r>
              <a:rPr lang="en-US" sz="2300" dirty="0" err="1">
                <a:latin typeface="Comic Sans MS" pitchFamily="66" charset="0"/>
              </a:rPr>
              <a:t>i</a:t>
            </a:r>
            <a:r>
              <a:rPr lang="en-US" sz="2300" dirty="0">
                <a:latin typeface="Comic Sans MS" pitchFamily="66" charset="0"/>
              </a:rPr>
              <a:t> and j; </a:t>
            </a:r>
            <a:endParaRPr lang="en-US" sz="2300" dirty="0" smtClean="0">
              <a:latin typeface="Comic Sans MS" pitchFamily="66" charset="0"/>
            </a:endParaRPr>
          </a:p>
          <a:p>
            <a:pPr algn="l" eaLnBrk="1" hangingPunct="1">
              <a:lnSpc>
                <a:spcPts val="1500"/>
              </a:lnSpc>
              <a:defRPr/>
            </a:pPr>
            <a:endParaRPr lang="en-US" sz="2300" dirty="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  <a:defRPr/>
            </a:pPr>
            <a:r>
              <a:rPr lang="en-US" sz="2300" dirty="0" err="1">
                <a:latin typeface="Comic Sans MS" pitchFamily="66" charset="0"/>
              </a:rPr>
              <a:t>r</a:t>
            </a:r>
            <a:r>
              <a:rPr lang="en-US" sz="2300" baseline="-25000" dirty="0" err="1">
                <a:latin typeface="Comic Sans MS" pitchFamily="66" charset="0"/>
              </a:rPr>
              <a:t>ji</a:t>
            </a:r>
            <a:r>
              <a:rPr lang="en-US" sz="2300" dirty="0">
                <a:latin typeface="Comic Sans MS" pitchFamily="66" charset="0"/>
              </a:rPr>
              <a:t> is the expected ratio of </a:t>
            </a:r>
            <a:r>
              <a:rPr lang="en-US" sz="2300" dirty="0" smtClean="0">
                <a:latin typeface="Comic Sans MS" pitchFamily="66" charset="0"/>
              </a:rPr>
              <a:t>the intensity </a:t>
            </a:r>
            <a:r>
              <a:rPr lang="en-US" sz="2300" dirty="0">
                <a:latin typeface="Comic Sans MS" pitchFamily="66" charset="0"/>
              </a:rPr>
              <a:t>of transitions j and </a:t>
            </a:r>
            <a:r>
              <a:rPr lang="en-US" sz="2300" dirty="0" err="1">
                <a:latin typeface="Comic Sans MS" pitchFamily="66" charset="0"/>
              </a:rPr>
              <a:t>i</a:t>
            </a:r>
            <a:r>
              <a:rPr lang="en-US" sz="2300" dirty="0">
                <a:latin typeface="Comic Sans MS" pitchFamily="66" charset="0"/>
              </a:rPr>
              <a:t>; </a:t>
            </a:r>
            <a:r>
              <a:rPr lang="en-US" sz="2300" dirty="0" smtClean="0">
                <a:latin typeface="Comic Sans MS" pitchFamily="66" charset="0"/>
              </a:rPr>
              <a:t>and</a:t>
            </a:r>
          </a:p>
          <a:p>
            <a:pPr algn="l" eaLnBrk="1" hangingPunct="1">
              <a:lnSpc>
                <a:spcPts val="1500"/>
              </a:lnSpc>
              <a:defRPr/>
            </a:pPr>
            <a:endParaRPr lang="en-US" sz="2300" dirty="0">
              <a:latin typeface="Comic Sans MS" pitchFamily="66" charset="0"/>
            </a:endParaRPr>
          </a:p>
          <a:p>
            <a:pPr algn="l" eaLnBrk="1" hangingPunct="1">
              <a:lnSpc>
                <a:spcPct val="95000"/>
              </a:lnSpc>
              <a:defRPr/>
            </a:pPr>
            <a:r>
              <a:rPr lang="en-US" sz="2300" dirty="0" err="1">
                <a:latin typeface="Symbol" pitchFamily="18" charset="2"/>
              </a:rPr>
              <a:t>s</a:t>
            </a:r>
            <a:r>
              <a:rPr lang="en-US" sz="2300" baseline="-25000" dirty="0" err="1">
                <a:latin typeface="Comic Sans MS" pitchFamily="66" charset="0"/>
              </a:rPr>
              <a:t>ji</a:t>
            </a:r>
            <a:r>
              <a:rPr lang="en-US" sz="2300" dirty="0">
                <a:latin typeface="Comic Sans MS" pitchFamily="66" charset="0"/>
              </a:rPr>
              <a:t> is the noise in the ratio.</a:t>
            </a:r>
          </a:p>
          <a:p>
            <a:pPr algn="l" eaLnBrk="1" hangingPunct="1">
              <a:lnSpc>
                <a:spcPct val="95000"/>
              </a:lnSpc>
              <a:defRPr/>
            </a:pPr>
            <a:endParaRPr lang="en-US" sz="2300" dirty="0">
              <a:latin typeface="Comic Sans MS" pitchFamily="66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2300" kern="0" dirty="0"/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2300" kern="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648200" y="1770063"/>
          <a:ext cx="2335212" cy="592137"/>
        </p:xfrm>
        <a:graphic>
          <a:graphicData uri="http://schemas.openxmlformats.org/presentationml/2006/ole">
            <p:oleObj spid="_x0000_s136202" name="Equation" r:id="rId4" imgW="952087" imgH="241195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276860" y="2861310"/>
          <a:ext cx="6318250" cy="1276350"/>
        </p:xfrm>
        <a:graphic>
          <a:graphicData uri="http://schemas.openxmlformats.org/presentationml/2006/ole">
            <p:oleObj spid="_x0000_s136203" name="Equation" r:id="rId5" imgW="2578100" imgH="520700" progId="Equation.3">
              <p:embed/>
            </p:oleObj>
          </a:graphicData>
        </a:graphic>
      </p:graphicFrame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2237" y="685800"/>
            <a:ext cx="3605963" cy="306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685800"/>
            <a:ext cx="3605963" cy="306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Correction </a:t>
            </a:r>
            <a:r>
              <a:rPr lang="en-US" sz="2800" b="1" dirty="0">
                <a:latin typeface="Comic Sans MS" pitchFamily="66" charset="0"/>
              </a:rPr>
              <a:t>for interference </a:t>
            </a:r>
            <a:r>
              <a:rPr lang="en-US" sz="2800" b="1" dirty="0" smtClean="0">
                <a:latin typeface="Comic Sans MS" pitchFamily="66" charset="0"/>
              </a:rPr>
              <a:t>in </a:t>
            </a:r>
            <a:r>
              <a:rPr lang="en-US" sz="2800" b="1" dirty="0">
                <a:latin typeface="Comic Sans MS" pitchFamily="66" charset="0"/>
              </a:rPr>
              <a:t>experimental data</a:t>
            </a:r>
          </a:p>
          <a:p>
            <a:pPr eaLnBrk="1" hangingPunct="1">
              <a:lnSpc>
                <a:spcPct val="95000"/>
              </a:lnSpc>
            </a:pPr>
            <a:endParaRPr lang="en-US" sz="2800" i="1" dirty="0">
              <a:solidFill>
                <a:srgbClr val="000066"/>
              </a:solidFill>
            </a:endParaRPr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84757" y="7620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Peptide 1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9165" y="777134"/>
            <a:ext cx="12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Peptide 2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657600"/>
            <a:ext cx="3605963" cy="306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2237" y="685800"/>
            <a:ext cx="3605963" cy="306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685800"/>
            <a:ext cx="3605963" cy="306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Correction </a:t>
            </a:r>
            <a:r>
              <a:rPr lang="en-US" sz="2800" b="1" dirty="0">
                <a:latin typeface="Comic Sans MS" pitchFamily="66" charset="0"/>
              </a:rPr>
              <a:t>for interference </a:t>
            </a:r>
            <a:r>
              <a:rPr lang="en-US" sz="2800" b="1" dirty="0" smtClean="0">
                <a:latin typeface="Comic Sans MS" pitchFamily="66" charset="0"/>
              </a:rPr>
              <a:t>in </a:t>
            </a:r>
            <a:r>
              <a:rPr lang="en-US" sz="2800" b="1" dirty="0">
                <a:latin typeface="Comic Sans MS" pitchFamily="66" charset="0"/>
              </a:rPr>
              <a:t>experimental data</a:t>
            </a:r>
          </a:p>
          <a:p>
            <a:pPr eaLnBrk="1" hangingPunct="1">
              <a:lnSpc>
                <a:spcPct val="95000"/>
              </a:lnSpc>
            </a:pPr>
            <a:endParaRPr lang="en-US" sz="2800" i="1" dirty="0">
              <a:solidFill>
                <a:srgbClr val="000066"/>
              </a:solidFill>
            </a:endParaRPr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>
            <a:off x="228600" y="533400"/>
            <a:ext cx="8686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84757" y="7620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Peptide 1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9165" y="777134"/>
            <a:ext cx="12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Peptide 2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3657600"/>
            <a:ext cx="3605963" cy="306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1884757" y="3733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Peptide 1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08804" y="3657600"/>
            <a:ext cx="3549396" cy="306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985837" y="3748934"/>
            <a:ext cx="12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Peptide 2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28409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" name="TextBox 103"/>
          <p:cNvSpPr txBox="1"/>
          <p:nvPr/>
        </p:nvSpPr>
        <p:spPr>
          <a:xfrm>
            <a:off x="2205438" y="2134850"/>
            <a:ext cx="685053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Proteomics Informatics Workshop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I: Protein Identification, </a:t>
            </a:r>
            <a:r>
              <a:rPr lang="en-US" sz="2000" dirty="0" smtClean="0">
                <a:solidFill>
                  <a:srgbClr val="FFFF00"/>
                </a:solidFill>
              </a:rPr>
              <a:t>February 4, 2011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Part II: Protein Characterization, </a:t>
            </a:r>
            <a:r>
              <a:rPr lang="en-US" sz="2000" dirty="0" smtClean="0">
                <a:solidFill>
                  <a:srgbClr val="FFFF00"/>
                </a:solidFill>
              </a:rPr>
              <a:t>February 18, 2011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b="1" i="1" dirty="0" smtClean="0">
                <a:solidFill>
                  <a:srgbClr val="FFFF00"/>
                </a:solidFill>
              </a:rPr>
              <a:t>Part III: Protein </a:t>
            </a:r>
            <a:r>
              <a:rPr lang="en-US" sz="2000" b="1" i="1" dirty="0" err="1" smtClean="0">
                <a:solidFill>
                  <a:srgbClr val="FFFF00"/>
                </a:solidFill>
              </a:rPr>
              <a:t>Quantitation</a:t>
            </a:r>
            <a:r>
              <a:rPr lang="en-US" sz="2000" b="1" i="1" dirty="0" smtClean="0">
                <a:solidFill>
                  <a:srgbClr val="FFFF00"/>
                </a:solidFill>
              </a:rPr>
              <a:t>, </a:t>
            </a:r>
            <a:r>
              <a:rPr lang="en-US" sz="2000" i="1" dirty="0" smtClean="0">
                <a:solidFill>
                  <a:srgbClr val="FFFF00"/>
                </a:solidFill>
              </a:rPr>
              <a:t>February 25, 2011</a:t>
            </a: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 bwMode="auto">
          <a:xfrm rot="5400000">
            <a:off x="4264025" y="6335713"/>
            <a:ext cx="900113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 rot="5400000">
            <a:off x="4614069" y="6542882"/>
            <a:ext cx="485775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auto">
          <a:xfrm rot="5400000">
            <a:off x="4864101" y="6635750"/>
            <a:ext cx="271462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3" name="TextBox 28"/>
          <p:cNvSpPr txBox="1">
            <a:spLocks noChangeArrowheads="1"/>
          </p:cNvSpPr>
          <p:nvPr/>
        </p:nvSpPr>
        <p:spPr bwMode="auto">
          <a:xfrm>
            <a:off x="4714875" y="5786438"/>
            <a:ext cx="407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3438" y="5715000"/>
            <a:ext cx="428625" cy="1071563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86188" y="5715000"/>
            <a:ext cx="428625" cy="10715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 bwMode="auto">
          <a:xfrm rot="5400000">
            <a:off x="3500438" y="6429375"/>
            <a:ext cx="71437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 rot="5400000">
            <a:off x="3786188" y="6572250"/>
            <a:ext cx="42862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 rot="5400000">
            <a:off x="4036220" y="6679406"/>
            <a:ext cx="214312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9" name="TextBox 27"/>
          <p:cNvSpPr txBox="1">
            <a:spLocks noChangeArrowheads="1"/>
          </p:cNvSpPr>
          <p:nvPr/>
        </p:nvSpPr>
        <p:spPr bwMode="auto">
          <a:xfrm>
            <a:off x="3857625" y="5916613"/>
            <a:ext cx="371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32780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Metabolic Labeling</a:t>
            </a:r>
          </a:p>
          <a:p>
            <a:pPr algn="ctr"/>
            <a:endParaRPr lang="en-US" sz="3200" b="1" dirty="0"/>
          </a:p>
        </p:txBody>
      </p:sp>
      <p:sp>
        <p:nvSpPr>
          <p:cNvPr id="4" name="Oval 3"/>
          <p:cNvSpPr/>
          <p:nvPr/>
        </p:nvSpPr>
        <p:spPr>
          <a:xfrm>
            <a:off x="3429000" y="928688"/>
            <a:ext cx="285750" cy="642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57500" y="571500"/>
            <a:ext cx="1214438" cy="13573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783" name="TextBox 5"/>
          <p:cNvSpPr txBox="1">
            <a:spLocks noChangeArrowheads="1"/>
          </p:cNvSpPr>
          <p:nvPr/>
        </p:nvSpPr>
        <p:spPr bwMode="auto">
          <a:xfrm>
            <a:off x="33575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2784" name="TextBox 6"/>
          <p:cNvSpPr txBox="1">
            <a:spLocks noChangeArrowheads="1"/>
          </p:cNvSpPr>
          <p:nvPr/>
        </p:nvSpPr>
        <p:spPr bwMode="auto">
          <a:xfrm>
            <a:off x="36766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2785" name="TextBox 7"/>
          <p:cNvSpPr txBox="1">
            <a:spLocks noChangeArrowheads="1"/>
          </p:cNvSpPr>
          <p:nvPr/>
        </p:nvSpPr>
        <p:spPr bwMode="auto">
          <a:xfrm>
            <a:off x="39274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9" name="Oval 8"/>
          <p:cNvSpPr/>
          <p:nvPr/>
        </p:nvSpPr>
        <p:spPr>
          <a:xfrm>
            <a:off x="5857875" y="1143000"/>
            <a:ext cx="285750" cy="35718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00625" y="785813"/>
            <a:ext cx="1643063" cy="10715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4290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rot="5400000">
            <a:off x="4303713" y="35877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43021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43021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700000">
            <a:off x="3968750" y="190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900000" flipH="1">
            <a:off x="4635500" y="190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94" name="TextBox 29"/>
          <p:cNvSpPr txBox="1">
            <a:spLocks noChangeArrowheads="1"/>
          </p:cNvSpPr>
          <p:nvPr/>
        </p:nvSpPr>
        <p:spPr bwMode="auto">
          <a:xfrm>
            <a:off x="1928813" y="1000125"/>
            <a:ext cx="9350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32795" name="TextBox 30"/>
          <p:cNvSpPr txBox="1">
            <a:spLocks noChangeArrowheads="1"/>
          </p:cNvSpPr>
          <p:nvPr/>
        </p:nvSpPr>
        <p:spPr bwMode="auto">
          <a:xfrm>
            <a:off x="6715125" y="1071563"/>
            <a:ext cx="1093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Heavy</a:t>
            </a:r>
          </a:p>
        </p:txBody>
      </p:sp>
      <p:sp>
        <p:nvSpPr>
          <p:cNvPr id="32796" name="TextBox 37"/>
          <p:cNvSpPr txBox="1">
            <a:spLocks noChangeArrowheads="1"/>
          </p:cNvSpPr>
          <p:nvPr/>
        </p:nvSpPr>
        <p:spPr bwMode="auto">
          <a:xfrm>
            <a:off x="40005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4302125" y="26987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98" name="TextBox 7"/>
          <p:cNvSpPr txBox="1">
            <a:spLocks noChangeArrowheads="1"/>
          </p:cNvSpPr>
          <p:nvPr/>
        </p:nvSpPr>
        <p:spPr bwMode="auto">
          <a:xfrm>
            <a:off x="51403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51320" y="6396335"/>
            <a:ext cx="2468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Oda</a:t>
            </a:r>
            <a:r>
              <a:rPr lang="en-US" sz="1200" dirty="0" smtClean="0"/>
              <a:t> et al. PNAS 96 (1999) 6591</a:t>
            </a:r>
          </a:p>
          <a:p>
            <a:r>
              <a:rPr lang="en-US" sz="1200" dirty="0" err="1" smtClean="0"/>
              <a:t>Ong</a:t>
            </a:r>
            <a:r>
              <a:rPr lang="en-US" sz="1200" dirty="0" smtClean="0"/>
              <a:t> et al. MCP 1 (2002) 376</a:t>
            </a:r>
            <a:endParaRPr lang="en-US" sz="1200" dirty="0"/>
          </a:p>
        </p:txBody>
      </p:sp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96687060"/>
              </p:ext>
            </p:extLst>
          </p:nvPr>
        </p:nvGraphicFramePr>
        <p:xfrm>
          <a:off x="1233488" y="838200"/>
          <a:ext cx="630237" cy="731838"/>
        </p:xfrm>
        <a:graphic>
          <a:graphicData uri="http://schemas.openxmlformats.org/presentationml/2006/ole">
            <p:oleObj spid="_x0000_s11302" name="Equation" r:id="rId4" imgW="330057" imgH="330057" progId="Equation.3">
              <p:embed/>
            </p:oleObj>
          </a:graphicData>
        </a:graphic>
      </p:graphicFrame>
      <p:graphicFrame>
        <p:nvGraphicFramePr>
          <p:cNvPr id="4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16462554"/>
              </p:ext>
            </p:extLst>
          </p:nvPr>
        </p:nvGraphicFramePr>
        <p:xfrm>
          <a:off x="2552700" y="5835650"/>
          <a:ext cx="560388" cy="731838"/>
        </p:xfrm>
        <a:graphic>
          <a:graphicData uri="http://schemas.openxmlformats.org/presentationml/2006/ole">
            <p:oleObj spid="_x0000_s11303" name="Equation" r:id="rId5" imgW="279400" imgH="330200" progId="Equation.3">
              <p:embed/>
            </p:oleObj>
          </a:graphicData>
        </a:graphic>
      </p:graphicFrame>
      <p:sp>
        <p:nvSpPr>
          <p:cNvPr id="54" name="Rectangle 53"/>
          <p:cNvSpPr/>
          <p:nvPr/>
        </p:nvSpPr>
        <p:spPr>
          <a:xfrm>
            <a:off x="1131195" y="889716"/>
            <a:ext cx="826395" cy="6602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438400" y="5856477"/>
            <a:ext cx="763074" cy="69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0854828"/>
              </p:ext>
            </p:extLst>
          </p:nvPr>
        </p:nvGraphicFramePr>
        <p:xfrm>
          <a:off x="7940675" y="900113"/>
          <a:ext cx="655638" cy="731837"/>
        </p:xfrm>
        <a:graphic>
          <a:graphicData uri="http://schemas.openxmlformats.org/presentationml/2006/ole">
            <p:oleObj spid="_x0000_s11304" name="Equation" r:id="rId6" imgW="342751" imgH="330057" progId="Equation.3">
              <p:embed/>
            </p:oleObj>
          </a:graphicData>
        </a:graphic>
      </p:graphicFrame>
      <p:sp>
        <p:nvSpPr>
          <p:cNvPr id="56" name="Rectangle 55"/>
          <p:cNvSpPr/>
          <p:nvPr/>
        </p:nvSpPr>
        <p:spPr>
          <a:xfrm>
            <a:off x="7860405" y="939990"/>
            <a:ext cx="826395" cy="6602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72611601"/>
              </p:ext>
            </p:extLst>
          </p:nvPr>
        </p:nvGraphicFramePr>
        <p:xfrm>
          <a:off x="1095375" y="1865313"/>
          <a:ext cx="606425" cy="815975"/>
        </p:xfrm>
        <a:graphic>
          <a:graphicData uri="http://schemas.openxmlformats.org/presentationml/2006/ole">
            <p:oleObj spid="_x0000_s11305" name="Equation" r:id="rId7" imgW="317362" imgH="368140" progId="Equation.3">
              <p:embed/>
            </p:oleObj>
          </a:graphicData>
        </a:graphic>
      </p:graphicFrame>
      <p:cxnSp>
        <p:nvCxnSpPr>
          <p:cNvPr id="58" name="Straight Arrow Connector 57"/>
          <p:cNvCxnSpPr/>
          <p:nvPr/>
        </p:nvCxnSpPr>
        <p:spPr>
          <a:xfrm rot="10800000" flipV="1">
            <a:off x="1600202" y="1981200"/>
            <a:ext cx="2590798" cy="2286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18912726"/>
              </p:ext>
            </p:extLst>
          </p:nvPr>
        </p:nvGraphicFramePr>
        <p:xfrm>
          <a:off x="7586663" y="1828800"/>
          <a:ext cx="630237" cy="814388"/>
        </p:xfrm>
        <a:graphic>
          <a:graphicData uri="http://schemas.openxmlformats.org/presentationml/2006/ole">
            <p:oleObj spid="_x0000_s11306" name="Equation" r:id="rId8" imgW="330200" imgH="368300" progId="Equation.3">
              <p:embed/>
            </p:oleObj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rot="10800000">
            <a:off x="5029200" y="1905000"/>
            <a:ext cx="2590800" cy="3048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90869167"/>
              </p:ext>
            </p:extLst>
          </p:nvPr>
        </p:nvGraphicFramePr>
        <p:xfrm>
          <a:off x="6107113" y="5853113"/>
          <a:ext cx="585787" cy="731837"/>
        </p:xfrm>
        <a:graphic>
          <a:graphicData uri="http://schemas.openxmlformats.org/presentationml/2006/ole">
            <p:oleObj spid="_x0000_s11307" name="Equation" r:id="rId9" imgW="291973" imgH="330057" progId="Equation.3">
              <p:embed/>
            </p:oleObj>
          </a:graphicData>
        </a:graphic>
      </p:graphicFrame>
      <p:sp>
        <p:nvSpPr>
          <p:cNvPr id="64" name="Rectangle 63"/>
          <p:cNvSpPr/>
          <p:nvPr/>
        </p:nvSpPr>
        <p:spPr>
          <a:xfrm>
            <a:off x="6005870" y="5874287"/>
            <a:ext cx="763074" cy="69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5"/>
          <p:cNvSpPr txBox="1">
            <a:spLocks noChangeArrowheads="1"/>
          </p:cNvSpPr>
          <p:nvPr/>
        </p:nvSpPr>
        <p:spPr bwMode="auto">
          <a:xfrm>
            <a:off x="5943600" y="2603718"/>
            <a:ext cx="3429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Assumption: All losses after mixing are identical for the heavy and light isotopes and </a:t>
            </a:r>
          </a:p>
        </p:txBody>
      </p:sp>
      <p:graphicFrame>
        <p:nvGraphicFramePr>
          <p:cNvPr id="41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25248758"/>
              </p:ext>
            </p:extLst>
          </p:nvPr>
        </p:nvGraphicFramePr>
        <p:xfrm>
          <a:off x="6677025" y="4648200"/>
          <a:ext cx="1454150" cy="814388"/>
        </p:xfrm>
        <a:graphic>
          <a:graphicData uri="http://schemas.openxmlformats.org/presentationml/2006/ole">
            <p:oleObj spid="_x0000_s11308" name="Equation" r:id="rId10" imgW="761669" imgH="368140" progId="Equation.3">
              <p:embed/>
            </p:oleObj>
          </a:graphicData>
        </a:graphic>
      </p:graphicFrame>
      <p:sp>
        <p:nvSpPr>
          <p:cNvPr id="47" name="TextBox 5"/>
          <p:cNvSpPr txBox="1">
            <a:spLocks noChangeArrowheads="1"/>
          </p:cNvSpPr>
          <p:nvPr/>
        </p:nvSpPr>
        <p:spPr bwMode="auto">
          <a:xfrm>
            <a:off x="145326" y="5320605"/>
            <a:ext cx="168347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Sample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Protein j</a:t>
            </a:r>
          </a:p>
          <a:p>
            <a:r>
              <a:rPr lang="en-US" sz="2800" dirty="0" smtClean="0"/>
              <a:t>Peptide 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72555165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4" grpId="0" animBg="1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Comparison of metabolic labeling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and label-free </a:t>
            </a:r>
            <a:r>
              <a:rPr lang="en-US" sz="2800" b="1" dirty="0" err="1" smtClean="0">
                <a:latin typeface="Comic Sans MS" pitchFamily="66" charset="0"/>
              </a:rPr>
              <a:t>quantitation</a:t>
            </a:r>
            <a:r>
              <a:rPr lang="en-US" sz="2800" b="1" dirty="0" smtClean="0">
                <a:latin typeface="Comic Sans MS" pitchFamily="66" charset="0"/>
              </a:rPr>
              <a:t> 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457200" y="990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04800" y="1447800"/>
            <a:ext cx="49244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33239" y="6581001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G. Zhang et al., JPR 8 (2008) 1285-1292 </a:t>
            </a:r>
            <a:endParaRPr lang="en-US" sz="1200" dirty="0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14874" y="1447800"/>
            <a:ext cx="341952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/>
              <a:t>Label free assumption: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constant for all samples</a:t>
            </a:r>
            <a:endParaRPr lang="en-US" sz="2400" dirty="0"/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724401" y="3569634"/>
            <a:ext cx="44196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Metabolic labeling assumption: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constant for all samples and the behavior of heavy and light isotopes is identical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6721" y="1587321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00283" y="1512195"/>
            <a:ext cx="13660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Metabolic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05426314"/>
              </p:ext>
            </p:extLst>
          </p:nvPr>
        </p:nvGraphicFramePr>
        <p:xfrm>
          <a:off x="4598987" y="1828800"/>
          <a:ext cx="4621213" cy="763588"/>
        </p:xfrm>
        <a:graphic>
          <a:graphicData uri="http://schemas.openxmlformats.org/presentationml/2006/ole">
            <p:oleObj spid="_x0000_s12306" name="Equation" r:id="rId5" imgW="1879600" imgH="342900" progId="Equation.3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78249752"/>
              </p:ext>
            </p:extLst>
          </p:nvPr>
        </p:nvGraphicFramePr>
        <p:xfrm>
          <a:off x="6300787" y="3990975"/>
          <a:ext cx="557213" cy="757238"/>
        </p:xfrm>
        <a:graphic>
          <a:graphicData uri="http://schemas.openxmlformats.org/presentationml/2006/ole">
            <p:oleObj spid="_x0000_s12307" name="Equation" r:id="rId6" imgW="291973" imgH="342751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91063202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33239" y="6581001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G. Zhang et al., JPR 8 (2008) 1285-1292 </a:t>
            </a:r>
            <a:endParaRPr lang="en-US" sz="1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Intensity variation between runs</a:t>
            </a:r>
          </a:p>
        </p:txBody>
      </p:sp>
      <p:sp>
        <p:nvSpPr>
          <p:cNvPr id="10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24600" y="975479"/>
            <a:ext cx="2590800" cy="31393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Replicates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1 IP</a:t>
            </a:r>
          </a:p>
          <a:p>
            <a:pPr algn="ctr"/>
            <a:r>
              <a:rPr lang="en-US" dirty="0" smtClean="0"/>
              <a:t>1 Fractionation</a:t>
            </a:r>
          </a:p>
          <a:p>
            <a:pPr algn="ctr"/>
            <a:r>
              <a:rPr lang="en-US" dirty="0" smtClean="0"/>
              <a:t>1 Digestion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vs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3 IP</a:t>
            </a:r>
          </a:p>
          <a:p>
            <a:pPr algn="ctr"/>
            <a:r>
              <a:rPr lang="en-US" dirty="0" smtClean="0"/>
              <a:t>3 Fractionations</a:t>
            </a:r>
          </a:p>
          <a:p>
            <a:pPr algn="ctr"/>
            <a:r>
              <a:rPr lang="en-US" dirty="0" smtClean="0"/>
              <a:t>1 Digestion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447800"/>
            <a:ext cx="49244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 descr="C:\Documents and Settings\Fenyo\Desktop\pr-2008-006107_0003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4205287"/>
            <a:ext cx="1937195" cy="16621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2096249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How significant is a measured change in amount?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202071" y="1447800"/>
            <a:ext cx="3713329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It depends on the size of the random variation of the amount measurement that can be obtained by repeat measurement of identical samples.</a:t>
            </a:r>
            <a:endParaRPr 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" y="1447800"/>
            <a:ext cx="49244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825321" y="1587321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728883" y="1512195"/>
            <a:ext cx="13660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Metabolic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195052" y="3124200"/>
            <a:ext cx="33528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-457200" y="3185652"/>
            <a:ext cx="33528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5145028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1316</Words>
  <Application>Microsoft Office PowerPoint</Application>
  <PresentationFormat>On-screen Show (4:3)</PresentationFormat>
  <Paragraphs>535</Paragraphs>
  <Slides>56</Slides>
  <Notes>52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Default Design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Protein Turnover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fenyo</cp:lastModifiedBy>
  <cp:revision>5</cp:revision>
  <dcterms:created xsi:type="dcterms:W3CDTF">2005-06-29T18:18:27Z</dcterms:created>
  <dcterms:modified xsi:type="dcterms:W3CDTF">2011-05-10T03:57:58Z</dcterms:modified>
</cp:coreProperties>
</file>